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433" r:id="rId3"/>
    <p:sldId id="982" r:id="rId4"/>
    <p:sldId id="967" r:id="rId5"/>
    <p:sldId id="981" r:id="rId6"/>
    <p:sldId id="271" r:id="rId7"/>
    <p:sldId id="985" r:id="rId8"/>
    <p:sldId id="984" r:id="rId9"/>
    <p:sldId id="983" r:id="rId10"/>
    <p:sldId id="979" r:id="rId11"/>
    <p:sldId id="259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6FD"/>
    <a:srgbClr val="DCDCDC"/>
    <a:srgbClr val="FEEBDB"/>
    <a:srgbClr val="DBEEF4"/>
    <a:srgbClr val="F3C644"/>
    <a:srgbClr val="C60000"/>
    <a:srgbClr val="1C539A"/>
    <a:srgbClr val="C600EA"/>
    <a:srgbClr val="61C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5CB46EC-5547-437B-B60D-C671C4FF4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D30B9F-8DB6-4B40-80DE-389E79887A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B099-8A51-42A8-A6CF-55339455DFCD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02D4B1-2FCB-4A02-87F0-043D72012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936A07-BDE6-4AE8-92AF-AB04630C31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03AD-012D-48AF-8F44-0C29A5E0F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3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D24F1-94AA-49B6-BE7C-48D74A936CA5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D0626-497A-4936-A06D-98DF5E7EFF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06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49258782-C9F1-40EA-9551-8732DA94B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81" y="4961001"/>
            <a:ext cx="62816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9C014C-C111-495F-B3A4-9424304D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00954" y="6490515"/>
            <a:ext cx="2484119" cy="365125"/>
          </a:xfrm>
          <a:prstGeom prst="rect">
            <a:avLst/>
          </a:prstGeom>
        </p:spPr>
        <p:txBody>
          <a:bodyPr anchor="b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Zetta Linx Inc. All Rights Reserved.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F28A58-3093-405C-81F6-AAC703208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25" y="2950388"/>
            <a:ext cx="1905000" cy="952500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89E94AA0-D72C-43F3-B7FC-1B75FBF2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5683" y="1253415"/>
            <a:ext cx="6515797" cy="223756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マスタータイトルの書式設定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5668446-CC03-4D82-ABF8-0F3B22B8E6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5" y="149283"/>
            <a:ext cx="984970" cy="372426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C637984-EC3E-49F4-A44C-D509B64A9EB7}"/>
              </a:ext>
            </a:extLst>
          </p:cNvPr>
          <p:cNvGrpSpPr/>
          <p:nvPr userDrawn="1"/>
        </p:nvGrpSpPr>
        <p:grpSpPr>
          <a:xfrm>
            <a:off x="1336035" y="3616554"/>
            <a:ext cx="9935095" cy="101267"/>
            <a:chOff x="838202" y="1410808"/>
            <a:chExt cx="9935095" cy="10126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5C0BFF7-E4E6-49AD-8BDD-BA1D44E4924E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0984A05-55A3-4513-AE53-D3A4EBBBB788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3845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EED2B-1422-4042-8B12-CC87BAB6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80" y="1438102"/>
            <a:ext cx="9935095" cy="4738861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A0EEC7-A4AB-42AA-851B-A710433F683F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61CDE23B-196A-4633-A61F-BDB8FD1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6D7B28-97C2-43D8-8A70-0DB3CCF6AB3F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C16E0C2-3A38-43C4-9C21-D1057DFA0651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02CD545-8FB8-47DD-8B6F-DC9539348ED2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22" name="タイトル 1">
            <a:extLst>
              <a:ext uri="{FF2B5EF4-FFF2-40B4-BE49-F238E27FC236}">
                <a16:creationId xmlns:a16="http://schemas.microsoft.com/office/drawing/2014/main" id="{BB7ED98C-F910-42D9-A5A2-AF94E42B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846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EED2B-1422-4042-8B12-CC87BAB6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80" y="1438102"/>
            <a:ext cx="9935095" cy="4738861"/>
          </a:xfrm>
        </p:spPr>
        <p:txBody>
          <a:bodyPr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A0EEC7-A4AB-42AA-851B-A710433F683F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61CDE23B-196A-4633-A61F-BDB8FD10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6D7B28-97C2-43D8-8A70-0DB3CCF6AB3F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C16E0C2-3A38-43C4-9C21-D1057DFA0651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02CD545-8FB8-47DD-8B6F-DC9539348ED2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8D20FCE-68CB-4525-B8B1-F9C7F8FE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A864EE0-DB94-4AD4-A1B9-DB021C059168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42A887A8-E4B2-4CAB-9BB9-51B5374F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E7518B22-0C3E-4234-ABDC-26ED15D02D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4916" y="1438102"/>
            <a:ext cx="4930832" cy="4738861"/>
          </a:xfrm>
        </p:spPr>
        <p:txBody>
          <a:bodyPr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2350ECE-CD8C-486B-8E1A-07A513811DB1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DC16BE5-15EA-4430-8A51-9CE9FE2064C0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A9D4C7A-9ACD-4374-9937-04577CA0E594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BD72CD2-3457-4457-A6E6-317B17777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438102"/>
            <a:ext cx="4930832" cy="4738861"/>
          </a:xfrm>
        </p:spPr>
        <p:txBody>
          <a:bodyPr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37FBADB3-AEF7-4B8D-9FE3-8A896CB0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146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7D6746-24D4-47E4-B7C4-B2B65B3C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916" y="1437845"/>
            <a:ext cx="4951611" cy="42689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542F23-C01F-4059-99F6-B69F4D874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37845"/>
            <a:ext cx="4928750" cy="42689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2997263-3E1F-4B81-A66E-B87B1C4E2D9E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BFDAB7F0-93B2-4A68-BF77-166FADAE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A088AAF-A48B-445B-89B8-4A8720ABC618}"/>
              </a:ext>
            </a:extLst>
          </p:cNvPr>
          <p:cNvSpPr/>
          <p:nvPr userDrawn="1"/>
        </p:nvSpPr>
        <p:spPr>
          <a:xfrm>
            <a:off x="881150" y="1446158"/>
            <a:ext cx="59575" cy="4268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6A1081-9B14-4565-85FD-576F2FEA51BD}"/>
              </a:ext>
            </a:extLst>
          </p:cNvPr>
          <p:cNvSpPr/>
          <p:nvPr userDrawn="1"/>
        </p:nvSpPr>
        <p:spPr>
          <a:xfrm>
            <a:off x="6099464" y="1442964"/>
            <a:ext cx="59575" cy="4268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D9A7DDE-F749-48D5-A97D-6518DAA0E073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DDF30603-CCEB-4B6B-8AB9-9D85F76EB930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1451A09-F662-4BD3-9612-CD95AD2A82E9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8ED32A35-DE57-4D69-BAD6-00419A4777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4916" y="2200916"/>
            <a:ext cx="4930832" cy="3976047"/>
          </a:xfrm>
        </p:spPr>
        <p:txBody>
          <a:bodyPr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A1495BD6-A6BC-4264-87F5-66201966F67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2200916"/>
            <a:ext cx="4930832" cy="3976047"/>
          </a:xfrm>
        </p:spPr>
        <p:txBody>
          <a:bodyPr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787B584A-DB16-468E-AB33-01580A3D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355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973E2-1F6F-4C7B-9E0C-86E3595E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B6D092-B213-4AAA-A78D-A095EE7142CD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7AD2A47C-9343-436C-A9EB-2B1D70D9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C9C1B68-7008-4145-A0C9-145EC6EE8A6A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B4BC639-FB4F-4E73-AA95-06386590DAD9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DDAB668-B1B1-47A9-85D7-B1BDA3FA1487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089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99C570-5DA7-4F10-8DEC-F6521360A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54727"/>
            <a:ext cx="5615045" cy="44063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50DC9C-A44C-48EB-9038-22AAFBC5C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480" y="1454861"/>
            <a:ext cx="3932237" cy="44142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8C7599-B902-446A-8C29-E3CE0A7FB7F9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25818765-6D7F-425B-91EF-E48EF8EF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B67C87E-6C8E-4AA3-BF83-75EF21844690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048A85D-E2E0-40F2-AF06-928253C9598A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C26A4E8-9C3D-497B-B62E-1B097CAB0627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23" name="タイトル 1">
            <a:extLst>
              <a:ext uri="{FF2B5EF4-FFF2-40B4-BE49-F238E27FC236}">
                <a16:creationId xmlns:a16="http://schemas.microsoft.com/office/drawing/2014/main" id="{E02ADD6A-43DE-4E3D-8AC6-574515F4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975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3F3D6D-282C-410C-BB86-0D9AF2690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479665"/>
            <a:ext cx="10091652" cy="4697298"/>
          </a:xfrm>
        </p:spPr>
        <p:txBody>
          <a:bodyPr vert="eaVert"/>
          <a:lstStyle>
            <a:lvl1pPr>
              <a:buClrTx/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Tx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Tx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buClrTx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11DBC9-1795-469E-99A3-56E593F5FA8E}"/>
              </a:ext>
            </a:extLst>
          </p:cNvPr>
          <p:cNvSpPr/>
          <p:nvPr userDrawn="1"/>
        </p:nvSpPr>
        <p:spPr>
          <a:xfrm>
            <a:off x="11628120" y="6294120"/>
            <a:ext cx="563880" cy="563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094A1FA-FE8F-4AC6-AAEC-9F41A620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197DEC4-9860-4AE6-83F2-5081BBFA055D}"/>
              </a:ext>
            </a:extLst>
          </p:cNvPr>
          <p:cNvGrpSpPr/>
          <p:nvPr userDrawn="1"/>
        </p:nvGrpSpPr>
        <p:grpSpPr>
          <a:xfrm>
            <a:off x="916480" y="987700"/>
            <a:ext cx="9935095" cy="101267"/>
            <a:chOff x="838202" y="1410808"/>
            <a:chExt cx="9935095" cy="10126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3CCCA51-8B8B-4807-BB73-40A6A0FDA212}"/>
                </a:ext>
              </a:extLst>
            </p:cNvPr>
            <p:cNvSpPr/>
            <p:nvPr userDrawn="1"/>
          </p:nvSpPr>
          <p:spPr>
            <a:xfrm>
              <a:off x="838202" y="1411986"/>
              <a:ext cx="9935095" cy="98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EA516B8-1FE2-4C4C-8626-EE0C4F26FC45}"/>
                </a:ext>
              </a:extLst>
            </p:cNvPr>
            <p:cNvSpPr/>
            <p:nvPr userDrawn="1"/>
          </p:nvSpPr>
          <p:spPr>
            <a:xfrm>
              <a:off x="838202" y="1410808"/>
              <a:ext cx="2819398" cy="101267"/>
            </a:xfrm>
            <a:prstGeom prst="rect">
              <a:avLst/>
            </a:prstGeom>
            <a:solidFill>
              <a:srgbClr val="C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800"/>
            </a:p>
          </p:txBody>
        </p:sp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32441B57-5054-4AB8-A9FF-F57A3C9E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091652" cy="72384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8579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31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D905D0D-38FC-4EC1-B26E-40D4D7D0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D96779-2803-49D7-9301-C067EB18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3D75782A-2C72-4008-A9FA-250887910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3054" y="6490515"/>
            <a:ext cx="2794463" cy="365125"/>
          </a:xfrm>
          <a:prstGeom prst="rect">
            <a:avLst/>
          </a:prstGeom>
        </p:spPr>
        <p:txBody>
          <a:bodyPr/>
          <a:lstStyle>
            <a:lvl1pPr>
              <a:defRPr sz="1000" b="0"/>
            </a:lvl1pPr>
          </a:lstStyle>
          <a:p>
            <a:r>
              <a:rPr lang="en-US" altLang="ja-JP"/>
              <a:t>Zetta Linx Inc. All Rights Reserved.</a:t>
            </a:r>
            <a:endParaRPr lang="ja-JP" altLang="en-US" dirty="0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750257C-15BA-40FC-9279-F0AE8686A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1194" y="6397917"/>
            <a:ext cx="563879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3FCCDC-CA25-40AD-8243-D24043143EF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32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0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zettalinx.co.jp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DE106D-3918-47C8-9E08-CAB6B831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Zetta Linx Inc. All Rights Reserved.</a:t>
            </a:r>
            <a:endParaRPr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AD221FAE-F6D7-46D7-8D67-A939A4B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947" y="2416986"/>
            <a:ext cx="10580914" cy="11943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kumimoji="1" lang="en-US" altLang="ja-JP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Sota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を使ったロボットプログラミングをしよう！</a:t>
            </a: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8591DD-414B-4D37-ABA8-9A979B76E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209" y="240138"/>
            <a:ext cx="4550758" cy="1560670"/>
          </a:xfrm>
          <a:prstGeom prst="rect">
            <a:avLst/>
          </a:prstGeom>
        </p:spPr>
      </p:pic>
      <p:pic>
        <p:nvPicPr>
          <p:cNvPr id="5" name="図 4" descr="おもちゃ, 小さい, テーブ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912CA41B-9AAB-4544-BBD1-1588F7400B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66888" y="135363"/>
            <a:ext cx="1938973" cy="2575063"/>
          </a:xfrm>
          <a:prstGeom prst="rect">
            <a:avLst/>
          </a:prstGeom>
        </p:spPr>
      </p:pic>
      <p:sp>
        <p:nvSpPr>
          <p:cNvPr id="6" name="テキスト ボックス 11">
            <a:extLst>
              <a:ext uri="{FF2B5EF4-FFF2-40B4-BE49-F238E27FC236}">
                <a16:creationId xmlns:a16="http://schemas.microsoft.com/office/drawing/2014/main" id="{393AF646-18A4-4E10-A1FB-A919E38C88FA}"/>
              </a:ext>
            </a:extLst>
          </p:cNvPr>
          <p:cNvSpPr txBox="1"/>
          <p:nvPr/>
        </p:nvSpPr>
        <p:spPr>
          <a:xfrm>
            <a:off x="9048750" y="6574227"/>
            <a:ext cx="3136323" cy="3099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latinLnBrk="1" hangingPunct="0"/>
            <a:r>
              <a:rPr lang="en-US" sz="900" dirty="0" err="1">
                <a:effectLst/>
                <a:ea typeface="メイリオ" panose="020B0604030504040204" pitchFamily="50" charset="-128"/>
                <a:cs typeface="ＭＳ 明朝" panose="02020609040205080304" pitchFamily="17" charset="-128"/>
              </a:rPr>
              <a:t>Sota</a:t>
            </a:r>
            <a:r>
              <a:rPr lang="ja-JP" sz="900" dirty="0">
                <a:effectLst/>
                <a:ea typeface="メイリオ" panose="020B0604030504040204" pitchFamily="50" charset="-128"/>
                <a:cs typeface="ＭＳ 明朝" panose="02020609040205080304" pitchFamily="17" charset="-128"/>
              </a:rPr>
              <a:t>（ソータ）はヴイストン株式会社の登録商標です。</a:t>
            </a:r>
            <a:endParaRPr lang="ja-JP" sz="900" dirty="0"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DB56F7-BFC5-4DF7-96D6-220FBA3BBE56}"/>
              </a:ext>
            </a:extLst>
          </p:cNvPr>
          <p:cNvSpPr txBox="1"/>
          <p:nvPr/>
        </p:nvSpPr>
        <p:spPr>
          <a:xfrm>
            <a:off x="2840197" y="2710426"/>
            <a:ext cx="2965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つか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04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194" y="6397909"/>
            <a:ext cx="563879" cy="365125"/>
          </a:xfrm>
        </p:spPr>
        <p:txBody>
          <a:bodyPr/>
          <a:lstStyle/>
          <a:p>
            <a:fld id="{7A3FCCDC-CA25-40AD-8243-D24043143EF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ワークシート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72194D-3C1F-4E8D-842E-F72E22208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2" r="3964"/>
          <a:stretch/>
        </p:blipFill>
        <p:spPr>
          <a:xfrm>
            <a:off x="357560" y="1953212"/>
            <a:ext cx="557991" cy="51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EF1C9E7-EDB4-49ED-8B94-AAF68E77A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2" r="3964"/>
          <a:stretch/>
        </p:blipFill>
        <p:spPr>
          <a:xfrm>
            <a:off x="366891" y="2691070"/>
            <a:ext cx="557991" cy="51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76BC7B2-CD2D-4D5D-B700-3842F7457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2" r="3964"/>
          <a:stretch/>
        </p:blipFill>
        <p:spPr>
          <a:xfrm>
            <a:off x="366891" y="3409170"/>
            <a:ext cx="557991" cy="51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BEC8A3-CF14-40AC-9E76-1115CCB9A684}"/>
              </a:ext>
            </a:extLst>
          </p:cNvPr>
          <p:cNvSpPr/>
          <p:nvPr/>
        </p:nvSpPr>
        <p:spPr>
          <a:xfrm>
            <a:off x="4432041" y="1841182"/>
            <a:ext cx="7215475" cy="612000"/>
          </a:xfrm>
          <a:prstGeom prst="rect">
            <a:avLst/>
          </a:prstGeom>
          <a:noFill/>
          <a:ln w="28575">
            <a:solidFill>
              <a:srgbClr val="1C5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1">
            <a:extLst>
              <a:ext uri="{FF2B5EF4-FFF2-40B4-BE49-F238E27FC236}">
                <a16:creationId xmlns:a16="http://schemas.microsoft.com/office/drawing/2014/main" id="{CC14939F-CC70-4D6B-8CF9-FA8951A62362}"/>
              </a:ext>
            </a:extLst>
          </p:cNvPr>
          <p:cNvSpPr txBox="1">
            <a:spLocks/>
          </p:cNvSpPr>
          <p:nvPr/>
        </p:nvSpPr>
        <p:spPr>
          <a:xfrm>
            <a:off x="953796" y="2028574"/>
            <a:ext cx="2414548" cy="462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だれに？</a:t>
            </a:r>
          </a:p>
        </p:txBody>
      </p:sp>
      <p:sp>
        <p:nvSpPr>
          <p:cNvPr id="19" name="コンテンツ プレースホルダー 1">
            <a:extLst>
              <a:ext uri="{FF2B5EF4-FFF2-40B4-BE49-F238E27FC236}">
                <a16:creationId xmlns:a16="http://schemas.microsoft.com/office/drawing/2014/main" id="{0343FE74-0A09-47F5-BC51-1802DB538EBF}"/>
              </a:ext>
            </a:extLst>
          </p:cNvPr>
          <p:cNvSpPr txBox="1">
            <a:spLocks/>
          </p:cNvSpPr>
          <p:nvPr/>
        </p:nvSpPr>
        <p:spPr>
          <a:xfrm>
            <a:off x="944464" y="2779772"/>
            <a:ext cx="3552887" cy="44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</a:pPr>
            <a:r>
              <a:rPr lang="ja-JP" altLang="en-US" sz="2400" dirty="0"/>
              <a:t>どんなことを知らせる？</a:t>
            </a:r>
          </a:p>
        </p:txBody>
      </p:sp>
      <p:sp>
        <p:nvSpPr>
          <p:cNvPr id="20" name="コンテンツ プレースホルダー 1">
            <a:extLst>
              <a:ext uri="{FF2B5EF4-FFF2-40B4-BE49-F238E27FC236}">
                <a16:creationId xmlns:a16="http://schemas.microsoft.com/office/drawing/2014/main" id="{70C61871-3C7C-4EEE-86F0-F3A2E673DBE3}"/>
              </a:ext>
            </a:extLst>
          </p:cNvPr>
          <p:cNvSpPr txBox="1">
            <a:spLocks/>
          </p:cNvSpPr>
          <p:nvPr/>
        </p:nvSpPr>
        <p:spPr>
          <a:xfrm>
            <a:off x="953796" y="3481234"/>
            <a:ext cx="3095684" cy="459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</a:pPr>
            <a:r>
              <a:rPr lang="ja-JP" altLang="en-US" sz="2400" dirty="0"/>
              <a:t>ロボットをどこに置く？</a:t>
            </a:r>
            <a:endParaRPr lang="en-US" altLang="ja-JP" sz="2400" dirty="0"/>
          </a:p>
          <a:p>
            <a:pPr>
              <a:buSzPct val="200000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E5ED2B1-24EA-4605-8A20-81A4FB7EDBC1}"/>
              </a:ext>
            </a:extLst>
          </p:cNvPr>
          <p:cNvSpPr/>
          <p:nvPr/>
        </p:nvSpPr>
        <p:spPr>
          <a:xfrm>
            <a:off x="4432040" y="2605299"/>
            <a:ext cx="7215475" cy="612000"/>
          </a:xfrm>
          <a:prstGeom prst="rect">
            <a:avLst/>
          </a:prstGeom>
          <a:noFill/>
          <a:ln w="28575">
            <a:solidFill>
              <a:srgbClr val="1C5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1522399-B45B-4B68-8070-22CF8AED6660}"/>
              </a:ext>
            </a:extLst>
          </p:cNvPr>
          <p:cNvSpPr/>
          <p:nvPr/>
        </p:nvSpPr>
        <p:spPr>
          <a:xfrm>
            <a:off x="4432040" y="3350757"/>
            <a:ext cx="7215475" cy="612000"/>
          </a:xfrm>
          <a:prstGeom prst="rect">
            <a:avLst/>
          </a:prstGeom>
          <a:noFill/>
          <a:ln w="28575">
            <a:solidFill>
              <a:srgbClr val="1C5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A50FE50-DA61-46F6-AFCD-C22E4637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2" r="3964"/>
          <a:stretch/>
        </p:blipFill>
        <p:spPr>
          <a:xfrm>
            <a:off x="366891" y="4174962"/>
            <a:ext cx="557991" cy="51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コンテンツ プレースホルダー 1">
            <a:extLst>
              <a:ext uri="{FF2B5EF4-FFF2-40B4-BE49-F238E27FC236}">
                <a16:creationId xmlns:a16="http://schemas.microsoft.com/office/drawing/2014/main" id="{E346C84B-FF4F-4D7E-A39F-42A047D95793}"/>
              </a:ext>
            </a:extLst>
          </p:cNvPr>
          <p:cNvSpPr txBox="1">
            <a:spLocks/>
          </p:cNvSpPr>
          <p:nvPr/>
        </p:nvSpPr>
        <p:spPr>
          <a:xfrm>
            <a:off x="934213" y="4221617"/>
            <a:ext cx="3411852" cy="459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</a:pPr>
            <a:r>
              <a:rPr lang="ja-JP" altLang="en-US" sz="2400" dirty="0"/>
              <a:t>ロボットの言葉や動きは？</a:t>
            </a:r>
            <a:endParaRPr lang="en-US" altLang="ja-JP" sz="2400" dirty="0"/>
          </a:p>
          <a:p>
            <a:pPr>
              <a:buSzPct val="200000"/>
            </a:pPr>
            <a:endParaRPr lang="en-US" altLang="ja-JP" sz="2000" dirty="0">
              <a:solidFill>
                <a:srgbClr val="FF0000"/>
              </a:solidFill>
            </a:endParaRPr>
          </a:p>
          <a:p>
            <a:pPr>
              <a:buSzPct val="200000"/>
            </a:pPr>
            <a:r>
              <a:rPr lang="en-US" altLang="ja-JP" sz="2000" dirty="0">
                <a:solidFill>
                  <a:srgbClr val="FF0000"/>
                </a:solidFill>
              </a:rPr>
              <a:t>※</a:t>
            </a:r>
            <a:r>
              <a:rPr lang="ja-JP" altLang="en-US" sz="2000" dirty="0">
                <a:solidFill>
                  <a:srgbClr val="FF0000"/>
                </a:solidFill>
              </a:rPr>
              <a:t>言葉は、できるだけ短く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>
              <a:buSzPct val="200000"/>
            </a:pPr>
            <a:r>
              <a:rPr lang="ja-JP" altLang="en-US" sz="2000" dirty="0">
                <a:solidFill>
                  <a:srgbClr val="FF0000"/>
                </a:solidFill>
              </a:rPr>
              <a:t>　（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  <a:r>
              <a:rPr lang="ja-JP" altLang="en-US" sz="2000" dirty="0">
                <a:solidFill>
                  <a:srgbClr val="FF0000"/>
                </a:solidFill>
              </a:rPr>
              <a:t>０字より少なく）しよう。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11F569-50B6-4CEC-9BE4-0CA4DF9456A8}"/>
              </a:ext>
            </a:extLst>
          </p:cNvPr>
          <p:cNvSpPr/>
          <p:nvPr/>
        </p:nvSpPr>
        <p:spPr>
          <a:xfrm>
            <a:off x="4432040" y="4136873"/>
            <a:ext cx="7198045" cy="2503414"/>
          </a:xfrm>
          <a:prstGeom prst="rect">
            <a:avLst/>
          </a:prstGeom>
          <a:noFill/>
          <a:ln w="28575">
            <a:solidFill>
              <a:srgbClr val="1C5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8CE57DA-1ADC-42BE-A100-0564D92B578D}"/>
              </a:ext>
            </a:extLst>
          </p:cNvPr>
          <p:cNvSpPr txBox="1">
            <a:spLocks/>
          </p:cNvSpPr>
          <p:nvPr/>
        </p:nvSpPr>
        <p:spPr>
          <a:xfrm>
            <a:off x="642266" y="1279526"/>
            <a:ext cx="11040050" cy="65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調べたことをまとめて、ロボットを作ろう。</a:t>
            </a:r>
          </a:p>
          <a:p>
            <a:pPr defTabSz="914400">
              <a:lnSpc>
                <a:spcPct val="110000"/>
              </a:lnSpc>
            </a:pPr>
            <a:endParaRPr lang="ja-JP" altLang="en-US" sz="2400" dirty="0">
              <a:highlight>
                <a:srgbClr val="DCDCDC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03E232-96B3-4310-9622-854A5FBD4F31}"/>
              </a:ext>
            </a:extLst>
          </p:cNvPr>
          <p:cNvSpPr txBox="1"/>
          <p:nvPr/>
        </p:nvSpPr>
        <p:spPr>
          <a:xfrm>
            <a:off x="770429" y="1171107"/>
            <a:ext cx="47224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しら　　　　　　　　　　　　　　　　　　　　　　　　　　　　　　　　　　　　　　　　　　　　　　　　　　　　　　つく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8847A96-C309-46AC-A0AF-8031FDB92439}"/>
              </a:ext>
            </a:extLst>
          </p:cNvPr>
          <p:cNvSpPr txBox="1"/>
          <p:nvPr/>
        </p:nvSpPr>
        <p:spPr>
          <a:xfrm>
            <a:off x="2621468" y="2645864"/>
            <a:ext cx="243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しら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879AB0-5970-4E82-80BA-930A490652D0}"/>
              </a:ext>
            </a:extLst>
          </p:cNvPr>
          <p:cNvSpPr txBox="1"/>
          <p:nvPr/>
        </p:nvSpPr>
        <p:spPr>
          <a:xfrm>
            <a:off x="3172947" y="3360239"/>
            <a:ext cx="1410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AE75941-F6B4-433F-B923-6F5D3FB5BAAF}"/>
              </a:ext>
            </a:extLst>
          </p:cNvPr>
          <p:cNvSpPr txBox="1"/>
          <p:nvPr/>
        </p:nvSpPr>
        <p:spPr>
          <a:xfrm>
            <a:off x="2354767" y="4093664"/>
            <a:ext cx="11012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ことば　　　　　　うご</a:t>
            </a:r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E6DBDA1-284D-48D6-A194-2C36AF9CA6CB}"/>
              </a:ext>
            </a:extLst>
          </p:cNvPr>
          <p:cNvSpPr txBox="1"/>
          <p:nvPr/>
        </p:nvSpPr>
        <p:spPr>
          <a:xfrm>
            <a:off x="1333699" y="4962001"/>
            <a:ext cx="23451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ことば　　　　　　　　　　　　　　　　　　　　みじか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30C8A6C-8463-4AA3-8A28-F3456C7E2736}"/>
              </a:ext>
            </a:extLst>
          </p:cNvPr>
          <p:cNvSpPr txBox="1"/>
          <p:nvPr/>
        </p:nvSpPr>
        <p:spPr>
          <a:xfrm>
            <a:off x="1724224" y="5371576"/>
            <a:ext cx="8175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じ　　　　　　すく</a:t>
            </a:r>
          </a:p>
        </p:txBody>
      </p:sp>
    </p:spTree>
    <p:extLst>
      <p:ext uri="{BB962C8B-B14F-4D97-AF65-F5344CB8AC3E}">
        <p14:creationId xmlns:p14="http://schemas.microsoft.com/office/powerpoint/2010/main" val="293897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17C60C-719B-4B60-B3F2-850F1D8C18CF}"/>
              </a:ext>
            </a:extLst>
          </p:cNvPr>
          <p:cNvSpPr txBox="1"/>
          <p:nvPr/>
        </p:nvSpPr>
        <p:spPr>
          <a:xfrm>
            <a:off x="9134669" y="5550998"/>
            <a:ext cx="2974203" cy="117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ゼッタリンクス株式会社</a:t>
            </a:r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〒</a:t>
            </a:r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116-0013</a:t>
            </a:r>
          </a:p>
          <a:p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東京都荒川区西日暮里</a:t>
            </a:r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5-14-4</a:t>
            </a:r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</a:t>
            </a:r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ビル</a:t>
            </a:r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階</a:t>
            </a:r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ja-JP" alt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階</a:t>
            </a:r>
            <a:endParaRPr lang="en-US" altLang="ja-JP" sz="10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TEL:03-5615-3761</a:t>
            </a:r>
          </a:p>
          <a:p>
            <a:r>
              <a:rPr lang="en-US" altLang="ja-JP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FAX:03-5615-3762</a:t>
            </a:r>
            <a:endParaRPr lang="ja-JP" altLang="en-US" sz="105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>
            <a:hlinkClick r:id="rId2"/>
            <a:extLst>
              <a:ext uri="{FF2B5EF4-FFF2-40B4-BE49-F238E27FC236}">
                <a16:creationId xmlns:a16="http://schemas.microsoft.com/office/drawing/2014/main" id="{0A3757EF-8C6A-4246-A03A-3C66B0F3AB21}"/>
              </a:ext>
            </a:extLst>
          </p:cNvPr>
          <p:cNvSpPr txBox="1"/>
          <p:nvPr/>
        </p:nvSpPr>
        <p:spPr>
          <a:xfrm>
            <a:off x="5330406" y="3986359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65000"/>
                  </a:schemeClr>
                </a:solidFill>
              </a:rPr>
              <a:t>zettalinx.co.jp</a:t>
            </a:r>
            <a:endParaRPr lang="ja-JP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6E5C0EF-7A3F-4B46-8F53-5D5529D4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952750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BC247A-99C9-4679-ABA4-20AB510E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8978816-AE71-4169-945B-FC92FFD2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コミュニケーションロボット「</a:t>
            </a:r>
            <a:r>
              <a:rPr kumimoji="1" lang="en-US" altLang="ja-JP" dirty="0" err="1"/>
              <a:t>Sota</a:t>
            </a:r>
            <a:r>
              <a:rPr kumimoji="1" lang="ja-JP" altLang="en-US" dirty="0"/>
              <a:t>」は</a:t>
            </a:r>
            <a:r>
              <a:rPr lang="ja-JP" altLang="en-US" dirty="0"/>
              <a:t>、</a:t>
            </a:r>
            <a:r>
              <a:rPr kumimoji="1" lang="ja-JP" altLang="en-US" dirty="0"/>
              <a:t>なにができるの？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AE56CC-AD9A-4A14-9864-2C0B4D4C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0" y="1697050"/>
            <a:ext cx="2924364" cy="461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F8D2FBE-B21F-49DC-BB5B-01ED0B14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0" b="50884"/>
          <a:stretch/>
        </p:blipFill>
        <p:spPr>
          <a:xfrm>
            <a:off x="1514113" y="1332732"/>
            <a:ext cx="2169975" cy="248236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C44ABFA-F5F7-4D9C-9CBC-D98442EDC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84" r="51626"/>
          <a:stretch/>
        </p:blipFill>
        <p:spPr>
          <a:xfrm>
            <a:off x="7746622" y="4109661"/>
            <a:ext cx="2176448" cy="248236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A16253D-4746-435D-AD90-D7DFC0949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70" b="50884"/>
          <a:stretch/>
        </p:blipFill>
        <p:spPr>
          <a:xfrm>
            <a:off x="7700546" y="1283119"/>
            <a:ext cx="2169975" cy="2482364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5909C4F-A243-4327-8128-FD62E053F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44" t="50884"/>
          <a:stretch/>
        </p:blipFill>
        <p:spPr>
          <a:xfrm>
            <a:off x="1592572" y="4153451"/>
            <a:ext cx="2081158" cy="24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0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BC247A-99C9-4679-ABA4-20AB510E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8978816-AE71-4169-945B-FC92FFD2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Sota</a:t>
            </a:r>
            <a:r>
              <a:rPr kumimoji="1" lang="ja-JP" altLang="en-US" dirty="0"/>
              <a:t>についているもの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899EDF-9652-4E92-96A1-5CD1E3FD91DE}"/>
              </a:ext>
            </a:extLst>
          </p:cNvPr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679" y="1247775"/>
            <a:ext cx="9381174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コンテンツ プレースホルダー 1">
            <a:extLst>
              <a:ext uri="{FF2B5EF4-FFF2-40B4-BE49-F238E27FC236}">
                <a16:creationId xmlns:a16="http://schemas.microsoft.com/office/drawing/2014/main" id="{DFA6311B-1296-4F69-A474-BD285B5E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1" y="1260864"/>
            <a:ext cx="11040050" cy="3098227"/>
          </a:xfrm>
        </p:spPr>
        <p:txBody>
          <a:bodyPr>
            <a:normAutofit/>
          </a:bodyPr>
          <a:lstStyle/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プログラミングしなくてもできることがあるよ！</a:t>
            </a:r>
            <a:endParaRPr lang="en-US" altLang="ja-JP" sz="2600" dirty="0">
              <a:solidFill>
                <a:srgbClr val="000000"/>
              </a:solidFill>
              <a:effectLst/>
              <a:highlight>
                <a:srgbClr val="DCDCDC"/>
              </a:highlight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defTabSz="914400">
              <a:lnSpc>
                <a:spcPct val="110000"/>
              </a:lnSpc>
            </a:pPr>
            <a:r>
              <a:rPr lang="ja-JP" altLang="en-US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しりとりしよう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」　　（</a:t>
            </a:r>
            <a:r>
              <a:rPr lang="en-US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※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しりとりを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お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わ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りにしたい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ときは「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お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わり」と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い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います。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）</a:t>
            </a:r>
            <a:endParaRPr lang="en-US" altLang="ja-JP" sz="2400" dirty="0">
              <a:solidFill>
                <a:srgbClr val="000000"/>
              </a:solidFill>
              <a:effectLst/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defTabSz="914400">
              <a:lnSpc>
                <a:spcPct val="110000"/>
              </a:lnSpc>
              <a:tabLst>
                <a:tab pos="3409950" algn="l"/>
                <a:tab pos="6819900" algn="l"/>
              </a:tabLst>
            </a:pPr>
            <a:r>
              <a:rPr lang="ja-JP" altLang="en-US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「ダンスをして」</a:t>
            </a:r>
            <a:r>
              <a:rPr lang="en-US" altLang="ja-JP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	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 「おみくじして」 </a:t>
            </a:r>
            <a:r>
              <a:rPr lang="en-US" altLang="ja-JP" sz="2400" dirty="0">
                <a:solidFill>
                  <a:srgbClr val="1C539A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	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「えかおチェックして」</a:t>
            </a:r>
            <a:endParaRPr lang="en-US" altLang="ja-JP" sz="2400" dirty="0">
              <a:solidFill>
                <a:schemeClr val="tx1"/>
              </a:solidFill>
              <a:effectLst/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defTabSz="914400">
              <a:lnSpc>
                <a:spcPct val="110000"/>
              </a:lnSpc>
              <a:tabLst>
                <a:tab pos="3409950" algn="l"/>
                <a:tab pos="6819900" algn="l"/>
              </a:tabLst>
            </a:pPr>
            <a:r>
              <a:rPr lang="ja-JP" altLang="en-US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「きょうはなんのひ？」</a:t>
            </a:r>
            <a:r>
              <a:rPr lang="en-US" altLang="ja-JP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	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「きょうのてんきは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？」</a:t>
            </a:r>
            <a:r>
              <a:rPr lang="en-US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	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chemeClr val="tx1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「ねんれいあてして」</a:t>
            </a:r>
            <a:endParaRPr lang="ja-JP" altLang="ja-JP" sz="2400" dirty="0">
              <a:solidFill>
                <a:schemeClr val="tx1"/>
              </a:solidFill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defTabSz="914400">
              <a:lnSpc>
                <a:spcPct val="110000"/>
              </a:lnSpc>
              <a:tabLst>
                <a:tab pos="3228975" algn="l"/>
                <a:tab pos="6819900" algn="l"/>
              </a:tabLst>
            </a:pPr>
            <a:r>
              <a:rPr lang="ja-JP" altLang="en-US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ja-JP" altLang="ja-JP" sz="2400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●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「いちばん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〇〇い〇〇は？（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たかいやま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、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ひろいみずうみ</a:t>
            </a:r>
            <a:r>
              <a:rPr lang="ja-JP" alt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など）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BC247A-99C9-4679-ABA4-20AB510E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8978816-AE71-4169-945B-FC92FFD2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Sota</a:t>
            </a:r>
            <a:r>
              <a:rPr kumimoji="1" lang="ja-JP" altLang="en-US" dirty="0"/>
              <a:t>ができること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AB90EA0-0B8F-46BF-A6BD-49FD5FDA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57" y="4741575"/>
            <a:ext cx="1932941" cy="17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AFE01449-E571-48D4-BDDB-59C091C29891}"/>
              </a:ext>
            </a:extLst>
          </p:cNvPr>
          <p:cNvSpPr/>
          <p:nvPr/>
        </p:nvSpPr>
        <p:spPr>
          <a:xfrm>
            <a:off x="1474378" y="5385045"/>
            <a:ext cx="2582397" cy="952788"/>
          </a:xfrm>
          <a:prstGeom prst="wedgeRoundRectCallout">
            <a:avLst>
              <a:gd name="adj1" fmla="val 66269"/>
              <a:gd name="adj2" fmla="val -12267"/>
              <a:gd name="adj3" fmla="val 16667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おいしいたべもの</a:t>
            </a:r>
            <a:endParaRPr kumimoji="1"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おしえて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58B17C75-68C0-4306-A35A-AEF2F0F7468C}"/>
              </a:ext>
            </a:extLst>
          </p:cNvPr>
          <p:cNvSpPr/>
          <p:nvPr/>
        </p:nvSpPr>
        <p:spPr>
          <a:xfrm>
            <a:off x="7798983" y="4817100"/>
            <a:ext cx="3957588" cy="1172725"/>
          </a:xfrm>
          <a:prstGeom prst="wedgeRoundRectCallout">
            <a:avLst>
              <a:gd name="adj1" fmla="val -62665"/>
              <a:gd name="adj2" fmla="val -3827"/>
              <a:gd name="adj3" fmla="val 16667"/>
            </a:avLst>
          </a:prstGeom>
          <a:solidFill>
            <a:srgbClr val="FE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ミートやまだのコロッケは</a:t>
            </a:r>
            <a:b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ジューシーだよ。</a:t>
            </a:r>
            <a:endParaRPr kumimoji="1"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ぜひたべて</a:t>
            </a:r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みて！</a:t>
            </a:r>
          </a:p>
        </p:txBody>
      </p:sp>
      <p:sp>
        <p:nvSpPr>
          <p:cNvPr id="22" name="コンテンツ プレースホルダー 1">
            <a:extLst>
              <a:ext uri="{FF2B5EF4-FFF2-40B4-BE49-F238E27FC236}">
                <a16:creationId xmlns:a16="http://schemas.microsoft.com/office/drawing/2014/main" id="{64FECE05-C07E-4188-B007-D8F2AEB3DF76}"/>
              </a:ext>
            </a:extLst>
          </p:cNvPr>
          <p:cNvSpPr txBox="1">
            <a:spLocks/>
          </p:cNvSpPr>
          <p:nvPr/>
        </p:nvSpPr>
        <p:spPr>
          <a:xfrm>
            <a:off x="819151" y="4284483"/>
            <a:ext cx="11040050" cy="59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プログラミングすると、すきなやりとりができるよ！</a:t>
            </a:r>
            <a:endParaRPr lang="ja-JP" altLang="en-US" sz="2400" dirty="0">
              <a:highlight>
                <a:srgbClr val="DCDCDC"/>
              </a:highlight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507A1B42-25B6-4C94-98B5-22F6B42FB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44" t="50884"/>
          <a:stretch/>
        </p:blipFill>
        <p:spPr>
          <a:xfrm>
            <a:off x="10975127" y="2233582"/>
            <a:ext cx="1006230" cy="1200211"/>
          </a:xfrm>
          <a:prstGeom prst="rect">
            <a:avLst/>
          </a:prstGeom>
        </p:spPr>
      </p:pic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A07E36F3-1270-4EFB-ADDB-BC70F736739C}"/>
              </a:ext>
            </a:extLst>
          </p:cNvPr>
          <p:cNvSpPr/>
          <p:nvPr/>
        </p:nvSpPr>
        <p:spPr>
          <a:xfrm>
            <a:off x="10634056" y="2372601"/>
            <a:ext cx="244330" cy="922174"/>
          </a:xfrm>
          <a:prstGeom prst="rightBrace">
            <a:avLst>
              <a:gd name="adj1" fmla="val 50757"/>
              <a:gd name="adj2" fmla="val 50000"/>
            </a:avLst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9961973-8C27-4C58-BA3B-CB0A8F3DF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70" b="50884"/>
          <a:stretch/>
        </p:blipFill>
        <p:spPr>
          <a:xfrm>
            <a:off x="10766839" y="91783"/>
            <a:ext cx="1336673" cy="1529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E895B9-9FCD-4E2D-85D8-7E5A55835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70" b="50884"/>
          <a:stretch/>
        </p:blipFill>
        <p:spPr>
          <a:xfrm>
            <a:off x="9467429" y="117263"/>
            <a:ext cx="1336673" cy="15291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AEAA36-9D85-4C90-B777-1DA135A9421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t="4020" r="13690" b="4481"/>
          <a:stretch/>
        </p:blipFill>
        <p:spPr bwMode="auto">
          <a:xfrm>
            <a:off x="6096000" y="4852362"/>
            <a:ext cx="1249745" cy="1875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38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Sota</a:t>
            </a:r>
            <a:r>
              <a:rPr kumimoji="1" lang="ja-JP" altLang="en-US" dirty="0"/>
              <a:t>ができること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E8DB6AA-DE59-4BF4-893A-902D41214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15894"/>
              </p:ext>
            </p:extLst>
          </p:nvPr>
        </p:nvGraphicFramePr>
        <p:xfrm>
          <a:off x="127863" y="1724232"/>
          <a:ext cx="11484000" cy="5074713"/>
        </p:xfrm>
        <a:graphic>
          <a:graphicData uri="http://schemas.openxmlformats.org/drawingml/2006/table">
            <a:tbl>
              <a:tblPr/>
              <a:tblGrid>
                <a:gridCol w="445111">
                  <a:extLst>
                    <a:ext uri="{9D8B030D-6E8A-4147-A177-3AD203B41FA5}">
                      <a16:colId xmlns:a16="http://schemas.microsoft.com/office/drawing/2014/main" val="4176874560"/>
                    </a:ext>
                  </a:extLst>
                </a:gridCol>
                <a:gridCol w="2425889">
                  <a:extLst>
                    <a:ext uri="{9D8B030D-6E8A-4147-A177-3AD203B41FA5}">
                      <a16:colId xmlns:a16="http://schemas.microsoft.com/office/drawing/2014/main" val="2422015229"/>
                    </a:ext>
                  </a:extLst>
                </a:gridCol>
                <a:gridCol w="445111">
                  <a:extLst>
                    <a:ext uri="{9D8B030D-6E8A-4147-A177-3AD203B41FA5}">
                      <a16:colId xmlns:a16="http://schemas.microsoft.com/office/drawing/2014/main" val="3109745804"/>
                    </a:ext>
                  </a:extLst>
                </a:gridCol>
                <a:gridCol w="2425889">
                  <a:extLst>
                    <a:ext uri="{9D8B030D-6E8A-4147-A177-3AD203B41FA5}">
                      <a16:colId xmlns:a16="http://schemas.microsoft.com/office/drawing/2014/main" val="1156563848"/>
                    </a:ext>
                  </a:extLst>
                </a:gridCol>
                <a:gridCol w="445111">
                  <a:extLst>
                    <a:ext uri="{9D8B030D-6E8A-4147-A177-3AD203B41FA5}">
                      <a16:colId xmlns:a16="http://schemas.microsoft.com/office/drawing/2014/main" val="380648950"/>
                    </a:ext>
                  </a:extLst>
                </a:gridCol>
                <a:gridCol w="2425889">
                  <a:extLst>
                    <a:ext uri="{9D8B030D-6E8A-4147-A177-3AD203B41FA5}">
                      <a16:colId xmlns:a16="http://schemas.microsoft.com/office/drawing/2014/main" val="3886574717"/>
                    </a:ext>
                  </a:extLst>
                </a:gridCol>
                <a:gridCol w="445111">
                  <a:extLst>
                    <a:ext uri="{9D8B030D-6E8A-4147-A177-3AD203B41FA5}">
                      <a16:colId xmlns:a16="http://schemas.microsoft.com/office/drawing/2014/main" val="2939553844"/>
                    </a:ext>
                  </a:extLst>
                </a:gridCol>
                <a:gridCol w="2425889">
                  <a:extLst>
                    <a:ext uri="{9D8B030D-6E8A-4147-A177-3AD203B41FA5}">
                      <a16:colId xmlns:a16="http://schemas.microsoft.com/office/drawing/2014/main" val="429668847"/>
                    </a:ext>
                  </a:extLst>
                </a:gridCol>
              </a:tblGrid>
              <a:tr h="394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No</a:t>
                      </a:r>
                      <a:endParaRPr lang="ja-JP" sz="2200" b="1" i="0" u="none" strike="noStrike" dirty="0">
                        <a:solidFill>
                          <a:srgbClr val="FFFFFF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うご</a:t>
                      </a:r>
                      <a:r>
                        <a:rPr lang="ja-JP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No</a:t>
                      </a:r>
                      <a:endParaRPr lang="ja-JP" sz="2200" b="1" i="0" u="none" strike="noStrike">
                        <a:solidFill>
                          <a:srgbClr val="FFFFFF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うご</a:t>
                      </a:r>
                      <a:r>
                        <a:rPr lang="ja-JP" altLang="ja-JP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No</a:t>
                      </a:r>
                      <a:endParaRPr lang="ja-JP" sz="2200" b="1" i="0" u="none" strike="noStrike">
                        <a:solidFill>
                          <a:srgbClr val="FFFFFF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うご</a:t>
                      </a:r>
                      <a:r>
                        <a:rPr lang="ja-JP" altLang="ja-JP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No</a:t>
                      </a:r>
                      <a:endParaRPr lang="ja-JP" sz="2200" b="1" i="0" u="none" strike="noStrike">
                        <a:solidFill>
                          <a:srgbClr val="FFFFFF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うご</a:t>
                      </a:r>
                      <a:r>
                        <a:rPr lang="ja-JP" altLang="ja-JP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53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652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右手を上げる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忘れる/疑問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照れる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5秒待つ</a:t>
                      </a:r>
                      <a:endParaRPr lang="ja-JP" sz="22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3276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左手を上げる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12</a:t>
                      </a:r>
                      <a:endParaRPr lang="ja-JP" sz="22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考える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ガッツポーズ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10秒待つ</a:t>
                      </a:r>
                      <a:endParaRPr lang="ja-JP" sz="22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249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両手を上げる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お辞儀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ひらめく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拍手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04318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ようこそ</a:t>
                      </a:r>
                      <a:r>
                        <a:rPr 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（迎える）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うなずく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握手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歩く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54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右側を指す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手を振る</a:t>
                      </a:r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バイバイ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観衆にアピールする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心配する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81834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重要な箇所</a:t>
                      </a:r>
                      <a:r>
                        <a:rPr lang="en-US" alt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右側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泣く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胴体を右に振る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カメラを見せる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1498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左側を指す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歓声に応える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右に手を出す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アピールする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4884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重要な箇所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(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左</a:t>
                      </a:r>
                      <a:r>
                        <a:rPr lang="ja-JP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側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)</a:t>
                      </a:r>
                      <a:endParaRPr lang="ja-JP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応援する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胴体を左に振る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嫌がる</a:t>
                      </a:r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（</a:t>
                      </a: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）</a:t>
                      </a:r>
                      <a:endParaRPr 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0901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嬉しい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咳をする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左に手を出す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拒否する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（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※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）</a:t>
                      </a:r>
                      <a:endParaRPr lang="ja-JP" sz="2200" b="0" i="0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64529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10</a:t>
                      </a:r>
                      <a:endParaRPr lang="ja-JP" sz="2200" b="0" i="0" u="none" strike="noStrike">
                        <a:solidFill>
                          <a:srgbClr val="000000"/>
                        </a:solidFill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とても嬉しい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間違いに気づく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見渡す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（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※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）はブロックプログラミングのみ</a:t>
                      </a:r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ja-JP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65978"/>
                  </a:ext>
                </a:extLst>
              </a:tr>
            </a:tbl>
          </a:graphicData>
        </a:graphic>
      </p:graphicFrame>
      <p:sp>
        <p:nvSpPr>
          <p:cNvPr id="19" name="コンテンツ プレースホルダー 1">
            <a:extLst>
              <a:ext uri="{FF2B5EF4-FFF2-40B4-BE49-F238E27FC236}">
                <a16:creationId xmlns:a16="http://schemas.microsoft.com/office/drawing/2014/main" id="{AD22C545-EEE9-4AB1-A0C4-CBFC70271C4F}"/>
              </a:ext>
            </a:extLst>
          </p:cNvPr>
          <p:cNvSpPr txBox="1">
            <a:spLocks/>
          </p:cNvSpPr>
          <p:nvPr/>
        </p:nvSpPr>
        <p:spPr>
          <a:xfrm>
            <a:off x="835844" y="1129984"/>
            <a:ext cx="11040050" cy="59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altLang="ja-JP" sz="2600" dirty="0" err="1">
                <a:solidFill>
                  <a:schemeClr val="tx1"/>
                </a:solidFill>
                <a:highlight>
                  <a:srgbClr val="DCDCDC"/>
                </a:highlight>
              </a:rPr>
              <a:t>Sota</a:t>
            </a: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のうごきは、すきなものをえらんでね！</a:t>
            </a:r>
            <a:endParaRPr lang="ja-JP" altLang="en-US" sz="2400" dirty="0">
              <a:highlight>
                <a:srgbClr val="DCDCDC"/>
              </a:highligh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6C6484D-DC78-4EC0-B81E-9D4C644A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84" r="51626"/>
          <a:stretch/>
        </p:blipFill>
        <p:spPr>
          <a:xfrm>
            <a:off x="10683469" y="94958"/>
            <a:ext cx="1340660" cy="15291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8F1DBB-E54E-4226-ADA3-185463649CA2}"/>
              </a:ext>
            </a:extLst>
          </p:cNvPr>
          <p:cNvSpPr txBox="1"/>
          <p:nvPr/>
        </p:nvSpPr>
        <p:spPr>
          <a:xfrm>
            <a:off x="668497" y="2138281"/>
            <a:ext cx="95539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みぎて　　　　　　　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2BAF8A-ED01-4F19-84E4-EF53C83AB844}"/>
              </a:ext>
            </a:extLst>
          </p:cNvPr>
          <p:cNvSpPr txBox="1"/>
          <p:nvPr/>
        </p:nvSpPr>
        <p:spPr>
          <a:xfrm>
            <a:off x="614232" y="2604755"/>
            <a:ext cx="9922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ひだりて　　　　　　あ</a:t>
            </a:r>
            <a:endParaRPr kumimoji="1" lang="ja-JP" altLang="en-US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FC2B7-241D-4466-AF67-9BA0097FFB36}"/>
              </a:ext>
            </a:extLst>
          </p:cNvPr>
          <p:cNvSpPr txBox="1"/>
          <p:nvPr/>
        </p:nvSpPr>
        <p:spPr>
          <a:xfrm>
            <a:off x="620092" y="3074035"/>
            <a:ext cx="107080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りょうて　　　　　　　あ　</a:t>
            </a:r>
            <a:endParaRPr kumimoji="1" lang="ja-JP" altLang="en-US" sz="105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F5FB39-66FF-4062-B918-48C9833CC86C}"/>
              </a:ext>
            </a:extLst>
          </p:cNvPr>
          <p:cNvSpPr txBox="1"/>
          <p:nvPr/>
        </p:nvSpPr>
        <p:spPr>
          <a:xfrm>
            <a:off x="1649737" y="3548649"/>
            <a:ext cx="25648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50" dirty="0"/>
              <a:t>むか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124646-673D-4CD6-8C1E-72DCE66406A3}"/>
              </a:ext>
            </a:extLst>
          </p:cNvPr>
          <p:cNvSpPr txBox="1"/>
          <p:nvPr/>
        </p:nvSpPr>
        <p:spPr>
          <a:xfrm>
            <a:off x="630739" y="4009960"/>
            <a:ext cx="95539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みぎがわ　　　　　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2BE937-12FD-4819-BB86-1B0D801CBD9B}"/>
              </a:ext>
            </a:extLst>
          </p:cNvPr>
          <p:cNvSpPr txBox="1"/>
          <p:nvPr/>
        </p:nvSpPr>
        <p:spPr>
          <a:xfrm>
            <a:off x="611513" y="4476433"/>
            <a:ext cx="203581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じゅうよう　　　　　か　　しょ　　みぎがわ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A84797-6A58-4094-AD57-82B1E7973DD3}"/>
              </a:ext>
            </a:extLst>
          </p:cNvPr>
          <p:cNvSpPr txBox="1"/>
          <p:nvPr/>
        </p:nvSpPr>
        <p:spPr>
          <a:xfrm>
            <a:off x="595204" y="4941351"/>
            <a:ext cx="9922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ひだり</a:t>
            </a:r>
            <a:r>
              <a:rPr kumimoji="1" lang="ja-JP" altLang="en-US" sz="1050" dirty="0"/>
              <a:t>がわ　　　　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D53E3B-614B-4E0B-8A1B-1E19A1CA8FCE}"/>
              </a:ext>
            </a:extLst>
          </p:cNvPr>
          <p:cNvSpPr txBox="1"/>
          <p:nvPr/>
        </p:nvSpPr>
        <p:spPr>
          <a:xfrm>
            <a:off x="599064" y="5879857"/>
            <a:ext cx="22762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うれ</a:t>
            </a:r>
            <a:endParaRPr kumimoji="1" lang="ja-JP" altLang="en-US" sz="105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2F30D91-0433-4D64-83F3-3B9E4FA1EB8A}"/>
              </a:ext>
            </a:extLst>
          </p:cNvPr>
          <p:cNvSpPr txBox="1"/>
          <p:nvPr/>
        </p:nvSpPr>
        <p:spPr>
          <a:xfrm>
            <a:off x="1277447" y="6347103"/>
            <a:ext cx="22762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うれ</a:t>
            </a:r>
            <a:endParaRPr kumimoji="1"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0B12E0-DB86-4B04-89B9-AF562C9AAD2E}"/>
              </a:ext>
            </a:extLst>
          </p:cNvPr>
          <p:cNvSpPr txBox="1"/>
          <p:nvPr/>
        </p:nvSpPr>
        <p:spPr>
          <a:xfrm>
            <a:off x="3478809" y="2129661"/>
            <a:ext cx="24846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わす</a:t>
            </a:r>
            <a:endParaRPr kumimoji="1" lang="ja-JP" altLang="en-US" sz="105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4CDE6D-D0EE-4DFE-8831-74EEEFEA502A}"/>
              </a:ext>
            </a:extLst>
          </p:cNvPr>
          <p:cNvSpPr txBox="1"/>
          <p:nvPr/>
        </p:nvSpPr>
        <p:spPr>
          <a:xfrm>
            <a:off x="4437124" y="2146882"/>
            <a:ext cx="48571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ぎ　　もん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B6BC2D-2846-44DC-A738-AA0F5E7ECE8C}"/>
              </a:ext>
            </a:extLst>
          </p:cNvPr>
          <p:cNvSpPr txBox="1"/>
          <p:nvPr/>
        </p:nvSpPr>
        <p:spPr>
          <a:xfrm>
            <a:off x="3474975" y="2601692"/>
            <a:ext cx="38792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かんが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BAD761-B405-4DAE-BE38-8514B315DAFA}"/>
              </a:ext>
            </a:extLst>
          </p:cNvPr>
          <p:cNvSpPr txBox="1"/>
          <p:nvPr/>
        </p:nvSpPr>
        <p:spPr>
          <a:xfrm>
            <a:off x="3783975" y="3069303"/>
            <a:ext cx="42639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じ　　　ぎ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E858D10-E5B7-4B32-A1A4-5400606D0E6A}"/>
              </a:ext>
            </a:extLst>
          </p:cNvPr>
          <p:cNvSpPr txBox="1"/>
          <p:nvPr/>
        </p:nvSpPr>
        <p:spPr>
          <a:xfrm>
            <a:off x="3502566" y="4008223"/>
            <a:ext cx="7165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て　　　　　　　ふ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68A982D-B304-48B8-84CE-EF415A4525E0}"/>
              </a:ext>
            </a:extLst>
          </p:cNvPr>
          <p:cNvSpPr txBox="1"/>
          <p:nvPr/>
        </p:nvSpPr>
        <p:spPr>
          <a:xfrm>
            <a:off x="3536064" y="4476787"/>
            <a:ext cx="12182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な</a:t>
            </a:r>
            <a:endParaRPr kumimoji="1" lang="ja-JP" altLang="en-US" sz="105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F485F73-575D-4A84-A400-5E15B34C3484}"/>
              </a:ext>
            </a:extLst>
          </p:cNvPr>
          <p:cNvSpPr txBox="1"/>
          <p:nvPr/>
        </p:nvSpPr>
        <p:spPr>
          <a:xfrm>
            <a:off x="3489570" y="4940569"/>
            <a:ext cx="107401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かんせい　　　　　こた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2CEBEA-52E3-40A0-816D-6F0BF92007C1}"/>
              </a:ext>
            </a:extLst>
          </p:cNvPr>
          <p:cNvSpPr txBox="1"/>
          <p:nvPr/>
        </p:nvSpPr>
        <p:spPr>
          <a:xfrm>
            <a:off x="3474570" y="5412593"/>
            <a:ext cx="4568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おうえん</a:t>
            </a:r>
            <a:endParaRPr kumimoji="1" lang="ja-JP" altLang="en-US" sz="105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93FEEF-3DB9-4840-9EEA-A35B04ED2D3B}"/>
              </a:ext>
            </a:extLst>
          </p:cNvPr>
          <p:cNvSpPr txBox="1"/>
          <p:nvPr/>
        </p:nvSpPr>
        <p:spPr>
          <a:xfrm>
            <a:off x="3457392" y="5877348"/>
            <a:ext cx="23884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せき</a:t>
            </a:r>
            <a:endParaRPr kumimoji="1" lang="ja-JP" altLang="en-US" sz="105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6C2D647-A976-4B98-B4DC-25FD1378CCE8}"/>
              </a:ext>
            </a:extLst>
          </p:cNvPr>
          <p:cNvSpPr txBox="1"/>
          <p:nvPr/>
        </p:nvSpPr>
        <p:spPr>
          <a:xfrm>
            <a:off x="3531673" y="6337663"/>
            <a:ext cx="118141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ま　　ちが　　　　 　　　　き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18D52F5-9EDD-4F71-B449-872CD5D048CB}"/>
              </a:ext>
            </a:extLst>
          </p:cNvPr>
          <p:cNvSpPr txBox="1"/>
          <p:nvPr/>
        </p:nvSpPr>
        <p:spPr>
          <a:xfrm>
            <a:off x="6391998" y="2126907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て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42D1B57-EC7B-40FE-A5A1-BD63BB94FAC3}"/>
              </a:ext>
            </a:extLst>
          </p:cNvPr>
          <p:cNvSpPr txBox="1"/>
          <p:nvPr/>
        </p:nvSpPr>
        <p:spPr>
          <a:xfrm>
            <a:off x="6358857" y="3529613"/>
            <a:ext cx="42319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あくしゅ</a:t>
            </a:r>
            <a:endParaRPr kumimoji="1" lang="ja-JP" altLang="en-US" sz="10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18438D1-1B7C-4C77-A34D-505D3B0AEDD4}"/>
              </a:ext>
            </a:extLst>
          </p:cNvPr>
          <p:cNvSpPr txBox="1"/>
          <p:nvPr/>
        </p:nvSpPr>
        <p:spPr>
          <a:xfrm>
            <a:off x="6335042" y="4005123"/>
            <a:ext cx="56265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かんしゅう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B46BCEE-7D5A-4993-A115-AE8F5325BCF3}"/>
              </a:ext>
            </a:extLst>
          </p:cNvPr>
          <p:cNvSpPr txBox="1"/>
          <p:nvPr/>
        </p:nvSpPr>
        <p:spPr>
          <a:xfrm>
            <a:off x="6322252" y="4470573"/>
            <a:ext cx="155491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どうたい　　　 　　みぎ　　　　　ふ</a:t>
            </a:r>
            <a:endParaRPr kumimoji="1" lang="ja-JP" altLang="en-US" sz="105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58B83A5-AB48-4BA3-9534-05F1BA5434DC}"/>
              </a:ext>
            </a:extLst>
          </p:cNvPr>
          <p:cNvSpPr txBox="1"/>
          <p:nvPr/>
        </p:nvSpPr>
        <p:spPr>
          <a:xfrm>
            <a:off x="6351804" y="4950841"/>
            <a:ext cx="129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dirty="0"/>
              <a:t>みぎ　　　　　て　　　　　　だ</a:t>
            </a:r>
            <a:endParaRPr kumimoji="1" lang="ja-JP" altLang="en-US" sz="105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6C4215A-4CA0-4E4E-BDF7-F6EE72430B7A}"/>
              </a:ext>
            </a:extLst>
          </p:cNvPr>
          <p:cNvSpPr txBox="1"/>
          <p:nvPr/>
        </p:nvSpPr>
        <p:spPr>
          <a:xfrm>
            <a:off x="6326915" y="5887009"/>
            <a:ext cx="129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dirty="0"/>
              <a:t>ひだり　　　　て　　　　　　だ</a:t>
            </a:r>
            <a:endParaRPr kumimoji="1" lang="ja-JP" altLang="en-US" sz="105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DDFABA7-0FA6-4A0C-940F-26F6DBD7DE2D}"/>
              </a:ext>
            </a:extLst>
          </p:cNvPr>
          <p:cNvSpPr txBox="1"/>
          <p:nvPr/>
        </p:nvSpPr>
        <p:spPr>
          <a:xfrm>
            <a:off x="6404667" y="6347322"/>
            <a:ext cx="44723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み　わた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8C61291-EB9B-46C8-B8A0-BC473F2CAC07}"/>
              </a:ext>
            </a:extLst>
          </p:cNvPr>
          <p:cNvSpPr txBox="1"/>
          <p:nvPr/>
        </p:nvSpPr>
        <p:spPr>
          <a:xfrm>
            <a:off x="9365579" y="2123993"/>
            <a:ext cx="50174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びょう　ま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06E5D07-F0EB-4032-9B38-02D87AE7A8D4}"/>
              </a:ext>
            </a:extLst>
          </p:cNvPr>
          <p:cNvSpPr txBox="1"/>
          <p:nvPr/>
        </p:nvSpPr>
        <p:spPr>
          <a:xfrm>
            <a:off x="9539034" y="2593636"/>
            <a:ext cx="50174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びょう　ま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C11E40F-D70C-4ABF-BEE8-882202699837}"/>
              </a:ext>
            </a:extLst>
          </p:cNvPr>
          <p:cNvSpPr txBox="1"/>
          <p:nvPr/>
        </p:nvSpPr>
        <p:spPr>
          <a:xfrm>
            <a:off x="9228734" y="3078831"/>
            <a:ext cx="42319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はくしゅ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FB782C5-8687-4C3D-A878-7C43F1EAD0B3}"/>
              </a:ext>
            </a:extLst>
          </p:cNvPr>
          <p:cNvSpPr txBox="1"/>
          <p:nvPr/>
        </p:nvSpPr>
        <p:spPr>
          <a:xfrm>
            <a:off x="9213176" y="3539151"/>
            <a:ext cx="23564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ある</a:t>
            </a:r>
            <a:endParaRPr kumimoji="1" lang="ja-JP" altLang="en-US" sz="10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0F44C79-552F-478B-9D8D-7687F13D24F7}"/>
              </a:ext>
            </a:extLst>
          </p:cNvPr>
          <p:cNvSpPr txBox="1"/>
          <p:nvPr/>
        </p:nvSpPr>
        <p:spPr>
          <a:xfrm>
            <a:off x="9216280" y="4008791"/>
            <a:ext cx="4825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しんぱい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8EC1745-7F0E-4A66-9A91-C1D1AD7D224B}"/>
              </a:ext>
            </a:extLst>
          </p:cNvPr>
          <p:cNvSpPr txBox="1"/>
          <p:nvPr/>
        </p:nvSpPr>
        <p:spPr>
          <a:xfrm>
            <a:off x="10186677" y="4465989"/>
            <a:ext cx="12663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み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A808CCC-4A0A-4CE8-A01F-B2B6B47DC05B}"/>
              </a:ext>
            </a:extLst>
          </p:cNvPr>
          <p:cNvSpPr txBox="1"/>
          <p:nvPr/>
        </p:nvSpPr>
        <p:spPr>
          <a:xfrm>
            <a:off x="9206951" y="5408384"/>
            <a:ext cx="25167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いや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F23BE28-D40B-4443-81C6-550122CB7CDC}"/>
              </a:ext>
            </a:extLst>
          </p:cNvPr>
          <p:cNvSpPr txBox="1"/>
          <p:nvPr/>
        </p:nvSpPr>
        <p:spPr>
          <a:xfrm>
            <a:off x="9262935" y="5884247"/>
            <a:ext cx="33182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きょひ</a:t>
            </a:r>
            <a:endParaRPr kumimoji="1" lang="ja-JP" altLang="en-US" sz="105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224EAEB-35BA-4248-B767-9FE398963344}"/>
              </a:ext>
            </a:extLst>
          </p:cNvPr>
          <p:cNvSpPr txBox="1"/>
          <p:nvPr/>
        </p:nvSpPr>
        <p:spPr>
          <a:xfrm>
            <a:off x="6333969" y="5408429"/>
            <a:ext cx="15244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dirty="0"/>
              <a:t>どうたい　　　 　ひだり　　　　ふ</a:t>
            </a:r>
            <a:endParaRPr kumimoji="1" lang="ja-JP" altLang="en-US" sz="105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9CAD20B-8C36-433D-98E9-96F9CDDAD1BF}"/>
              </a:ext>
            </a:extLst>
          </p:cNvPr>
          <p:cNvSpPr txBox="1"/>
          <p:nvPr/>
        </p:nvSpPr>
        <p:spPr>
          <a:xfrm>
            <a:off x="611504" y="5408428"/>
            <a:ext cx="207268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50" dirty="0"/>
              <a:t>じゅうよう　　　　　か　　しょ　　ひだりがわ</a:t>
            </a:r>
          </a:p>
        </p:txBody>
      </p:sp>
    </p:spTree>
    <p:extLst>
      <p:ext uri="{BB962C8B-B14F-4D97-AF65-F5344CB8AC3E}">
        <p14:creationId xmlns:p14="http://schemas.microsoft.com/office/powerpoint/2010/main" val="22398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フローチャートでプログラミングの練習をしよう</a:t>
            </a:r>
            <a:endParaRPr kumimoji="1" lang="ja-JP" altLang="en-US" dirty="0"/>
          </a:p>
        </p:txBody>
      </p:sp>
      <p:sp>
        <p:nvSpPr>
          <p:cNvPr id="3" name="コンテンツ プレースホルダー 1">
            <a:extLst>
              <a:ext uri="{FF2B5EF4-FFF2-40B4-BE49-F238E27FC236}">
                <a16:creationId xmlns:a16="http://schemas.microsoft.com/office/drawing/2014/main" id="{59E9DD94-3A71-498E-A500-4FD4469E8955}"/>
              </a:ext>
            </a:extLst>
          </p:cNvPr>
          <p:cNvSpPr txBox="1">
            <a:spLocks/>
          </p:cNvSpPr>
          <p:nvPr/>
        </p:nvSpPr>
        <p:spPr>
          <a:xfrm>
            <a:off x="851816" y="1279525"/>
            <a:ext cx="7444459" cy="62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かんたんなプログラムで</a:t>
            </a:r>
            <a:r>
              <a:rPr lang="en-US" altLang="ja-JP" sz="2600" dirty="0" err="1">
                <a:solidFill>
                  <a:schemeClr val="tx1"/>
                </a:solidFill>
                <a:highlight>
                  <a:srgbClr val="DCDCDC"/>
                </a:highlight>
              </a:rPr>
              <a:t>Sota</a:t>
            </a: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が動くかためしてみよう</a:t>
            </a:r>
            <a:endParaRPr lang="ja-JP" altLang="en-US" sz="2400" dirty="0">
              <a:highlight>
                <a:srgbClr val="DCDCDC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62B626-E33E-4670-9D82-657305ECA0EA}"/>
              </a:ext>
            </a:extLst>
          </p:cNvPr>
          <p:cNvSpPr txBox="1"/>
          <p:nvPr/>
        </p:nvSpPr>
        <p:spPr>
          <a:xfrm>
            <a:off x="5366852" y="1187192"/>
            <a:ext cx="2484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うご</a:t>
            </a:r>
            <a:endParaRPr kumimoji="1" lang="ja-JP" altLang="en-US" sz="1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CC2F03F-325C-41F3-B5B0-2625EC38E20D}"/>
              </a:ext>
            </a:extLst>
          </p:cNvPr>
          <p:cNvSpPr/>
          <p:nvPr/>
        </p:nvSpPr>
        <p:spPr>
          <a:xfrm>
            <a:off x="8553450" y="18660"/>
            <a:ext cx="3593523" cy="267586"/>
          </a:xfrm>
          <a:prstGeom prst="rect">
            <a:avLst/>
          </a:prstGeom>
          <a:noFill/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eaLnBrk="0" latinLnBrk="1" hangingPunct="0"/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使用ソフトウェア：</a:t>
            </a:r>
            <a:r>
              <a:rPr lang="ja-JP" altLang="en-US" sz="1400" b="1" dirty="0">
                <a:solidFill>
                  <a:srgbClr val="1C539A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en-US" sz="1400" b="1" dirty="0" err="1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Sota</a:t>
            </a:r>
            <a:r>
              <a:rPr lang="ja-JP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とはじめる</a:t>
            </a:r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フローチャート</a:t>
            </a:r>
            <a:endParaRPr lang="ja-JP" sz="1400" dirty="0"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38" name="タイトル 3">
            <a:extLst>
              <a:ext uri="{FF2B5EF4-FFF2-40B4-BE49-F238E27FC236}">
                <a16:creationId xmlns:a16="http://schemas.microsoft.com/office/drawing/2014/main" id="{A87C0AF0-A17F-4C19-B76B-4560F2666934}"/>
              </a:ext>
            </a:extLst>
          </p:cNvPr>
          <p:cNvSpPr txBox="1">
            <a:spLocks/>
          </p:cNvSpPr>
          <p:nvPr/>
        </p:nvSpPr>
        <p:spPr>
          <a:xfrm>
            <a:off x="10220240" y="5422330"/>
            <a:ext cx="1971760" cy="119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ボタンで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実行！</a:t>
            </a: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A553D00-07B6-4393-9961-754712FCDAE9}"/>
              </a:ext>
            </a:extLst>
          </p:cNvPr>
          <p:cNvSpPr txBox="1"/>
          <p:nvPr/>
        </p:nvSpPr>
        <p:spPr>
          <a:xfrm>
            <a:off x="10532041" y="6040385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じっこう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A1C4D0F-BB49-4F1D-8D44-8FACB3F1967F}"/>
              </a:ext>
            </a:extLst>
          </p:cNvPr>
          <p:cNvSpPr txBox="1"/>
          <p:nvPr/>
        </p:nvSpPr>
        <p:spPr>
          <a:xfrm>
            <a:off x="6633476" y="327933"/>
            <a:ext cx="6412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れんしゅう</a:t>
            </a:r>
            <a:endParaRPr kumimoji="1" lang="ja-JP" altLang="en-US" sz="1200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A1ADD571-E9C9-4E92-9E40-F7BCBC41C3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94" y="289833"/>
            <a:ext cx="972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7D72B01D-EE8F-42E9-A5FD-027EED4871F4}"/>
              </a:ext>
            </a:extLst>
          </p:cNvPr>
          <p:cNvPicPr/>
          <p:nvPr/>
        </p:nvPicPr>
        <p:blipFill rotWithShape="1">
          <a:blip r:embed="rId3"/>
          <a:srcRect b="5891"/>
          <a:stretch/>
        </p:blipFill>
        <p:spPr>
          <a:xfrm>
            <a:off x="9163207" y="5249464"/>
            <a:ext cx="1057033" cy="965057"/>
          </a:xfrm>
          <a:prstGeom prst="rect">
            <a:avLst/>
          </a:prstGeom>
        </p:spPr>
      </p:pic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712FD2D6-DCB3-46B4-9BD9-F4C56CEBCC35}"/>
              </a:ext>
            </a:extLst>
          </p:cNvPr>
          <p:cNvSpPr/>
          <p:nvPr/>
        </p:nvSpPr>
        <p:spPr>
          <a:xfrm>
            <a:off x="8907260" y="1279524"/>
            <a:ext cx="1733458" cy="629841"/>
          </a:xfrm>
          <a:prstGeom prst="roundRect">
            <a:avLst>
              <a:gd name="adj" fmla="val 2959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latinLnBrk="1" hangingPunct="0"/>
            <a:r>
              <a:rPr lang="ja-JP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じゅんじ</a:t>
            </a:r>
            <a:endParaRPr lang="ja-JP" sz="28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76A2CA8A-45C9-4149-B8C6-6CD3152D2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73" y="1866143"/>
            <a:ext cx="6299655" cy="49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9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ブロックプログラミングの練習をしよう①</a:t>
            </a:r>
            <a:endParaRPr kumimoji="1" lang="ja-JP" altLang="en-US" dirty="0"/>
          </a:p>
        </p:txBody>
      </p:sp>
      <p:sp>
        <p:nvSpPr>
          <p:cNvPr id="3" name="コンテンツ プレースホルダー 1">
            <a:extLst>
              <a:ext uri="{FF2B5EF4-FFF2-40B4-BE49-F238E27FC236}">
                <a16:creationId xmlns:a16="http://schemas.microsoft.com/office/drawing/2014/main" id="{59E9DD94-3A71-498E-A500-4FD4469E8955}"/>
              </a:ext>
            </a:extLst>
          </p:cNvPr>
          <p:cNvSpPr txBox="1">
            <a:spLocks/>
          </p:cNvSpPr>
          <p:nvPr/>
        </p:nvSpPr>
        <p:spPr>
          <a:xfrm>
            <a:off x="851816" y="1279525"/>
            <a:ext cx="7444459" cy="62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かんたんなプログラムで</a:t>
            </a:r>
            <a:r>
              <a:rPr lang="en-US" altLang="ja-JP" sz="2600" dirty="0" err="1">
                <a:solidFill>
                  <a:schemeClr val="tx1"/>
                </a:solidFill>
                <a:highlight>
                  <a:srgbClr val="DCDCDC"/>
                </a:highlight>
              </a:rPr>
              <a:t>Sota</a:t>
            </a: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が動くかためしてみよう</a:t>
            </a:r>
            <a:endParaRPr lang="ja-JP" altLang="en-US" sz="2400" dirty="0">
              <a:highlight>
                <a:srgbClr val="DCDCDC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62B626-E33E-4670-9D82-657305ECA0EA}"/>
              </a:ext>
            </a:extLst>
          </p:cNvPr>
          <p:cNvSpPr txBox="1"/>
          <p:nvPr/>
        </p:nvSpPr>
        <p:spPr>
          <a:xfrm>
            <a:off x="5366852" y="1187192"/>
            <a:ext cx="2484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うご</a:t>
            </a:r>
            <a:endParaRPr kumimoji="1" lang="ja-JP" altLang="en-US" sz="12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20FFE00-2CF5-433D-BDCE-71EAFBDA6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377" y="2162019"/>
            <a:ext cx="7108050" cy="202444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93F2E465-FBB5-4042-B482-8836263BA9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02" y="4881930"/>
            <a:ext cx="1121253" cy="11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タイトル 3">
            <a:extLst>
              <a:ext uri="{FF2B5EF4-FFF2-40B4-BE49-F238E27FC236}">
                <a16:creationId xmlns:a16="http://schemas.microsoft.com/office/drawing/2014/main" id="{A87C0AF0-A17F-4C19-B76B-4560F2666934}"/>
              </a:ext>
            </a:extLst>
          </p:cNvPr>
          <p:cNvSpPr txBox="1">
            <a:spLocks/>
          </p:cNvSpPr>
          <p:nvPr/>
        </p:nvSpPr>
        <p:spPr>
          <a:xfrm>
            <a:off x="7956455" y="4844736"/>
            <a:ext cx="3248025" cy="1194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ボタンで実行！</a:t>
            </a:r>
            <a:b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ja-JP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A553D00-07B6-4393-9961-754712FCDAE9}"/>
              </a:ext>
            </a:extLst>
          </p:cNvPr>
          <p:cNvSpPr txBox="1"/>
          <p:nvPr/>
        </p:nvSpPr>
        <p:spPr>
          <a:xfrm>
            <a:off x="9802547" y="5097389"/>
            <a:ext cx="4696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じっこう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F9F302E-48DF-4EF5-BB29-B1C9341D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1" y="2131473"/>
            <a:ext cx="3547294" cy="4522447"/>
          </a:xfrm>
          <a:prstGeom prst="rect">
            <a:avLst/>
          </a:prstGeom>
        </p:spPr>
      </p:pic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5F48CAF-A72E-4FC0-B8B3-3A3594873918}"/>
              </a:ext>
            </a:extLst>
          </p:cNvPr>
          <p:cNvCxnSpPr>
            <a:cxnSpLocks/>
          </p:cNvCxnSpPr>
          <p:nvPr/>
        </p:nvCxnSpPr>
        <p:spPr>
          <a:xfrm>
            <a:off x="2662389" y="2533015"/>
            <a:ext cx="2208497" cy="76835"/>
          </a:xfrm>
          <a:prstGeom prst="straightConnector1">
            <a:avLst/>
          </a:prstGeom>
          <a:ln w="76200" cap="rnd">
            <a:solidFill>
              <a:srgbClr val="FF5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6BF8517-6FAE-408D-B5BA-8561A930137E}"/>
              </a:ext>
            </a:extLst>
          </p:cNvPr>
          <p:cNvCxnSpPr>
            <a:cxnSpLocks/>
          </p:cNvCxnSpPr>
          <p:nvPr/>
        </p:nvCxnSpPr>
        <p:spPr>
          <a:xfrm flipV="1">
            <a:off x="4031155" y="3429000"/>
            <a:ext cx="1459930" cy="223356"/>
          </a:xfrm>
          <a:prstGeom prst="straightConnector1">
            <a:avLst/>
          </a:prstGeom>
          <a:ln w="76200" cap="rnd">
            <a:solidFill>
              <a:srgbClr val="FF5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A1C4D0F-BB49-4F1D-8D44-8FACB3F1967F}"/>
              </a:ext>
            </a:extLst>
          </p:cNvPr>
          <p:cNvSpPr txBox="1"/>
          <p:nvPr/>
        </p:nvSpPr>
        <p:spPr>
          <a:xfrm>
            <a:off x="5242826" y="365126"/>
            <a:ext cx="6412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れんしゅう</a:t>
            </a:r>
            <a:endParaRPr kumimoji="1"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2DEAEE5-B89F-4121-9294-FB2970D0FD99}"/>
              </a:ext>
            </a:extLst>
          </p:cNvPr>
          <p:cNvSpPr/>
          <p:nvPr/>
        </p:nvSpPr>
        <p:spPr>
          <a:xfrm>
            <a:off x="7956456" y="18660"/>
            <a:ext cx="4190518" cy="258386"/>
          </a:xfrm>
          <a:prstGeom prst="rect">
            <a:avLst/>
          </a:prstGeom>
          <a:noFill/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eaLnBrk="0" latinLnBrk="1" hangingPunct="0"/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使用ソフトウェア：</a:t>
            </a:r>
            <a:r>
              <a:rPr lang="ja-JP" altLang="en-US" sz="1400" b="1" dirty="0">
                <a:solidFill>
                  <a:srgbClr val="1C539A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en-US" sz="1400" b="1" dirty="0" err="1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Sota</a:t>
            </a:r>
            <a:r>
              <a:rPr lang="ja-JP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とはじめる</a:t>
            </a:r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ブロックプログラミング</a:t>
            </a:r>
            <a:endParaRPr lang="ja-JP" sz="1400" dirty="0"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AD40A45-DF0B-49BB-8029-46758EA4C76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94" y="277046"/>
            <a:ext cx="900000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83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メモ 30">
            <a:extLst>
              <a:ext uri="{FF2B5EF4-FFF2-40B4-BE49-F238E27FC236}">
                <a16:creationId xmlns:a16="http://schemas.microsoft.com/office/drawing/2014/main" id="{A80982D0-E8DC-4B65-B427-E031A6510C45}"/>
              </a:ext>
            </a:extLst>
          </p:cNvPr>
          <p:cNvSpPr/>
          <p:nvPr/>
        </p:nvSpPr>
        <p:spPr>
          <a:xfrm>
            <a:off x="5715000" y="3609252"/>
            <a:ext cx="6188133" cy="2568761"/>
          </a:xfrm>
          <a:prstGeom prst="foldedCorner">
            <a:avLst>
              <a:gd name="adj" fmla="val 9966"/>
            </a:avLst>
          </a:prstGeom>
          <a:solidFill>
            <a:srgbClr val="DBED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9525" eaLnBrk="0" latinLnBrk="1" hangingPunct="0">
              <a:lnSpc>
                <a:spcPct val="150000"/>
              </a:lnSpc>
              <a:tabLst>
                <a:tab pos="1890395" algn="l"/>
              </a:tabLst>
            </a:pPr>
            <a:r>
              <a:rPr lang="ja-JP" altLang="en-US" sz="24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en-US" sz="2400" dirty="0" err="1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Sota</a:t>
            </a:r>
            <a:r>
              <a:rPr 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の目の色が水色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に</a:t>
            </a:r>
            <a:endParaRPr lang="en-US" altLang="ja-JP" sz="2400" dirty="0">
              <a:solidFill>
                <a:srgbClr val="000000"/>
              </a:solidFill>
              <a:effectLst/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marR="9525" eaLnBrk="0" latinLnBrk="1" hangingPunct="0">
              <a:lnSpc>
                <a:spcPct val="150000"/>
              </a:lnSpc>
              <a:tabLst>
                <a:tab pos="1890395" algn="l"/>
              </a:tabLst>
            </a:pP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　なったら</a:t>
            </a:r>
            <a:r>
              <a:rPr 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話しか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けるよ</a:t>
            </a:r>
            <a:r>
              <a:rPr 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。</a:t>
            </a:r>
            <a:endParaRPr lang="en-US" altLang="ja-JP" sz="2400" dirty="0">
              <a:solidFill>
                <a:srgbClr val="000000"/>
              </a:solidFill>
              <a:effectLst/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marR="9525" eaLnBrk="0" latinLnBrk="1" hangingPunct="0">
              <a:lnSpc>
                <a:spcPct val="150000"/>
              </a:lnSpc>
              <a:tabLst>
                <a:tab pos="1890395" algn="l"/>
              </a:tabLst>
            </a:pPr>
            <a:r>
              <a:rPr lang="ja-JP" altLang="en-US" sz="2400" dirty="0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・</a:t>
            </a:r>
            <a:r>
              <a:rPr lang="en-US" sz="2400" dirty="0" err="1"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Sota</a:t>
            </a:r>
            <a:r>
              <a:rPr 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が聞</a:t>
            </a:r>
            <a:r>
              <a:rPr lang="ja-JP" altLang="en-US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こえた</a:t>
            </a:r>
            <a:endParaRPr lang="en-US" altLang="ja-JP" sz="2400" dirty="0">
              <a:solidFill>
                <a:srgbClr val="000000"/>
              </a:solidFill>
              <a:effectLst/>
              <a:ea typeface="UD デジタル 教科書体 NK-R" panose="02020400000000000000" pitchFamily="18" charset="-128"/>
              <a:cs typeface="ＭＳ 明朝" panose="02020609040205080304" pitchFamily="17" charset="-128"/>
            </a:endParaRPr>
          </a:p>
          <a:p>
            <a:pPr marR="9525" eaLnBrk="0" latinLnBrk="1" hangingPunct="0">
              <a:lnSpc>
                <a:spcPct val="150000"/>
              </a:lnSpc>
              <a:tabLst>
                <a:tab pos="1890395" algn="l"/>
              </a:tabLst>
            </a:pPr>
            <a:r>
              <a:rPr lang="ja-JP" altLang="en-US" sz="24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　</a:t>
            </a:r>
            <a:r>
              <a:rPr lang="ja-JP" sz="2400" dirty="0">
                <a:solidFill>
                  <a:srgbClr val="000000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言葉は、</a:t>
            </a:r>
            <a:r>
              <a:rPr lang="ja-JP" altLang="en-US" sz="24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ここに出るよ。</a:t>
            </a:r>
            <a:endParaRPr lang="ja-JP" sz="2400" dirty="0"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ブロックプログラミングの練習をしよう②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62B626-E33E-4670-9D82-657305ECA0EA}"/>
              </a:ext>
            </a:extLst>
          </p:cNvPr>
          <p:cNvSpPr txBox="1"/>
          <p:nvPr/>
        </p:nvSpPr>
        <p:spPr>
          <a:xfrm>
            <a:off x="7243679" y="3758697"/>
            <a:ext cx="17504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め　　　　　いろ　　　　　みずいろ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D9A7D832-F663-40C6-B93B-ED1032B7A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06" y="1905723"/>
            <a:ext cx="4101184" cy="235768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FD3636E-4C9C-4CB7-A2E4-935E466E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76540"/>
            <a:ext cx="6132283" cy="198691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893E65B-E47B-4495-89D8-2ECC2A511E1E}"/>
              </a:ext>
            </a:extLst>
          </p:cNvPr>
          <p:cNvGrpSpPr/>
          <p:nvPr/>
        </p:nvGrpSpPr>
        <p:grpSpPr>
          <a:xfrm>
            <a:off x="9768142" y="3806267"/>
            <a:ext cx="1951108" cy="791683"/>
            <a:chOff x="0" y="0"/>
            <a:chExt cx="1238250" cy="533400"/>
          </a:xfrm>
        </p:grpSpPr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ECAAF9B4-0A2B-413B-B908-99D1D66EFB18}"/>
                </a:ext>
              </a:extLst>
            </p:cNvPr>
            <p:cNvSpPr/>
            <p:nvPr/>
          </p:nvSpPr>
          <p:spPr>
            <a:xfrm>
              <a:off x="128521" y="89885"/>
              <a:ext cx="371475" cy="3714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rgbClr val="00A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B7AB51CE-16B1-476E-B5EC-90195ADEA825}"/>
                </a:ext>
              </a:extLst>
            </p:cNvPr>
            <p:cNvSpPr/>
            <p:nvPr/>
          </p:nvSpPr>
          <p:spPr>
            <a:xfrm>
              <a:off x="740267" y="89885"/>
              <a:ext cx="371475" cy="3714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rgbClr val="00A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4990DCFE-7439-449D-AF4F-DD130ED8548D}"/>
                </a:ext>
              </a:extLst>
            </p:cNvPr>
            <p:cNvSpPr/>
            <p:nvPr/>
          </p:nvSpPr>
          <p:spPr>
            <a:xfrm>
              <a:off x="0" y="0"/>
              <a:ext cx="1238250" cy="53340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0222DD3C-998B-485F-8B14-63A9C059C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158" y="5037996"/>
            <a:ext cx="2826706" cy="75518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B8D7347-2EBE-4CDE-AB47-F88A72C2FA6A}"/>
              </a:ext>
            </a:extLst>
          </p:cNvPr>
          <p:cNvSpPr txBox="1"/>
          <p:nvPr/>
        </p:nvSpPr>
        <p:spPr>
          <a:xfrm>
            <a:off x="7243678" y="4303783"/>
            <a:ext cx="2805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はな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B0EEA24-D0A2-4AED-9976-2B96FCD8AE24}"/>
              </a:ext>
            </a:extLst>
          </p:cNvPr>
          <p:cNvSpPr txBox="1"/>
          <p:nvPr/>
        </p:nvSpPr>
        <p:spPr>
          <a:xfrm>
            <a:off x="7243678" y="4876022"/>
            <a:ext cx="2468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きこ</a:t>
            </a:r>
            <a:endParaRPr kumimoji="1"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2AB7833-57B4-435A-B384-D579454C73FC}"/>
              </a:ext>
            </a:extLst>
          </p:cNvPr>
          <p:cNvSpPr txBox="1"/>
          <p:nvPr/>
        </p:nvSpPr>
        <p:spPr>
          <a:xfrm>
            <a:off x="6243553" y="5407059"/>
            <a:ext cx="20037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ことば　　　　　　　　　　　　　　　　　　　で</a:t>
            </a:r>
          </a:p>
        </p:txBody>
      </p:sp>
      <p:sp>
        <p:nvSpPr>
          <p:cNvPr id="41" name="コンテンツ プレースホルダー 1">
            <a:extLst>
              <a:ext uri="{FF2B5EF4-FFF2-40B4-BE49-F238E27FC236}">
                <a16:creationId xmlns:a16="http://schemas.microsoft.com/office/drawing/2014/main" id="{23490BBA-1AA9-4B01-A334-43E3DD6DD759}"/>
              </a:ext>
            </a:extLst>
          </p:cNvPr>
          <p:cNvSpPr txBox="1">
            <a:spLocks/>
          </p:cNvSpPr>
          <p:nvPr/>
        </p:nvSpPr>
        <p:spPr>
          <a:xfrm>
            <a:off x="851817" y="1279525"/>
            <a:ext cx="3339184" cy="62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400" dirty="0">
                <a:highlight>
                  <a:srgbClr val="DCDCDC"/>
                </a:highlight>
              </a:rPr>
              <a:t>いろいろためしてみよう！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07DA26-C481-4F8E-A558-CE62664C718A}"/>
              </a:ext>
            </a:extLst>
          </p:cNvPr>
          <p:cNvSpPr txBox="1"/>
          <p:nvPr/>
        </p:nvSpPr>
        <p:spPr>
          <a:xfrm>
            <a:off x="5237016" y="335103"/>
            <a:ext cx="6412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れんしゅう</a:t>
            </a:r>
            <a:endParaRPr kumimoji="1" lang="ja-JP" altLang="en-US" sz="12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E5B4091-D44E-47B6-9B05-D34C8673F19C}"/>
              </a:ext>
            </a:extLst>
          </p:cNvPr>
          <p:cNvSpPr/>
          <p:nvPr/>
        </p:nvSpPr>
        <p:spPr>
          <a:xfrm>
            <a:off x="7956456" y="18660"/>
            <a:ext cx="4190518" cy="258386"/>
          </a:xfrm>
          <a:prstGeom prst="rect">
            <a:avLst/>
          </a:prstGeom>
          <a:noFill/>
          <a:ln>
            <a:noFill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r" eaLnBrk="0" latinLnBrk="1" hangingPunct="0"/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使用ソフトウェア：</a:t>
            </a:r>
            <a:r>
              <a:rPr lang="ja-JP" altLang="en-US" sz="1400" b="1" dirty="0">
                <a:solidFill>
                  <a:srgbClr val="1C539A"/>
                </a:solidFill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　</a:t>
            </a:r>
            <a:r>
              <a:rPr lang="en-US" sz="1400" b="1" dirty="0" err="1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Sota</a:t>
            </a:r>
            <a:r>
              <a:rPr lang="ja-JP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とはじめる</a:t>
            </a:r>
            <a:r>
              <a:rPr lang="ja-JP" altLang="en-US" sz="1400" b="1" dirty="0">
                <a:solidFill>
                  <a:srgbClr val="1C539A"/>
                </a:solidFill>
                <a:effectLst/>
                <a:ea typeface="UD デジタル 教科書体 NK-R" panose="02020400000000000000" pitchFamily="18" charset="-128"/>
                <a:cs typeface="ＭＳ 明朝" panose="02020609040205080304" pitchFamily="17" charset="-128"/>
              </a:rPr>
              <a:t>ブロックプログラミング</a:t>
            </a:r>
            <a:endParaRPr lang="ja-JP" sz="1400" dirty="0">
              <a:effectLst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1C6A90C2-F795-4B63-AF39-5A33E185BF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94" y="277046"/>
            <a:ext cx="900000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70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9648ED-01FE-4BCB-B854-BAC02D6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CCDC-CA25-40AD-8243-D24043143EF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56AFFA7-E01D-4CE2-8493-BEC3E298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みんなで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プログラミングをしよう</a:t>
            </a:r>
            <a:endParaRPr kumimoji="1" lang="ja-JP" altLang="en-US" dirty="0"/>
          </a:p>
        </p:txBody>
      </p:sp>
      <p:sp>
        <p:nvSpPr>
          <p:cNvPr id="3" name="コンテンツ プレースホルダー 1">
            <a:extLst>
              <a:ext uri="{FF2B5EF4-FFF2-40B4-BE49-F238E27FC236}">
                <a16:creationId xmlns:a16="http://schemas.microsoft.com/office/drawing/2014/main" id="{59E9DD94-3A71-498E-A500-4FD4469E8955}"/>
              </a:ext>
            </a:extLst>
          </p:cNvPr>
          <p:cNvSpPr txBox="1">
            <a:spLocks/>
          </p:cNvSpPr>
          <p:nvPr/>
        </p:nvSpPr>
        <p:spPr>
          <a:xfrm>
            <a:off x="642266" y="1279525"/>
            <a:ext cx="11040050" cy="62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ja-JP" altLang="en-US" sz="2600" dirty="0">
                <a:solidFill>
                  <a:schemeClr val="tx1"/>
                </a:solidFill>
                <a:highlight>
                  <a:srgbClr val="DCDCDC"/>
                </a:highlight>
              </a:rPr>
              <a:t>どんなことをやりたいか考えてみよう</a:t>
            </a:r>
            <a:endParaRPr lang="ja-JP" altLang="en-US" sz="2400" dirty="0">
              <a:highlight>
                <a:srgbClr val="DCDCDC"/>
              </a:highligh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A563A3-CF50-421F-8894-D2035CE2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148755"/>
            <a:ext cx="3105150" cy="490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DEAE9F8-F69C-4288-BF7A-EAB954EDD825}"/>
              </a:ext>
            </a:extLst>
          </p:cNvPr>
          <p:cNvSpPr/>
          <p:nvPr/>
        </p:nvSpPr>
        <p:spPr>
          <a:xfrm>
            <a:off x="1166468" y="2843517"/>
            <a:ext cx="2743059" cy="952788"/>
          </a:xfrm>
          <a:prstGeom prst="wedgeRoundRectCallout">
            <a:avLst>
              <a:gd name="adj1" fmla="val 66269"/>
              <a:gd name="adj2" fmla="val -12267"/>
              <a:gd name="adj3" fmla="val 16667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学校のこと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B2B3A70C-6608-4E82-BEE0-C9050D5DABAE}"/>
              </a:ext>
            </a:extLst>
          </p:cNvPr>
          <p:cNvSpPr/>
          <p:nvPr/>
        </p:nvSpPr>
        <p:spPr>
          <a:xfrm>
            <a:off x="1166468" y="4439051"/>
            <a:ext cx="2743059" cy="952788"/>
          </a:xfrm>
          <a:prstGeom prst="wedgeRoundRectCallout">
            <a:avLst>
              <a:gd name="adj1" fmla="val 63017"/>
              <a:gd name="adj2" fmla="val -42625"/>
              <a:gd name="adj3" fmla="val 16667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町のよいところ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36AEEF0F-B29B-4BD3-B24F-466CEA74237A}"/>
              </a:ext>
            </a:extLst>
          </p:cNvPr>
          <p:cNvSpPr/>
          <p:nvPr/>
        </p:nvSpPr>
        <p:spPr>
          <a:xfrm>
            <a:off x="8108443" y="2843517"/>
            <a:ext cx="2743059" cy="952788"/>
          </a:xfrm>
          <a:prstGeom prst="wedgeRoundRectCallout">
            <a:avLst>
              <a:gd name="adj1" fmla="val -71031"/>
              <a:gd name="adj2" fmla="val -9329"/>
              <a:gd name="adj3" fmla="val 16667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授業の応用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3BFE00E3-ECF0-4925-8EEE-2BF4021FE24F}"/>
              </a:ext>
            </a:extLst>
          </p:cNvPr>
          <p:cNvSpPr/>
          <p:nvPr/>
        </p:nvSpPr>
        <p:spPr>
          <a:xfrm>
            <a:off x="8108443" y="4363497"/>
            <a:ext cx="2743059" cy="952788"/>
          </a:xfrm>
          <a:prstGeom prst="wedgeRoundRectCallout">
            <a:avLst>
              <a:gd name="adj1" fmla="val -73199"/>
              <a:gd name="adj2" fmla="val -51439"/>
              <a:gd name="adj3" fmla="val 16667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困った人に案内</a:t>
            </a:r>
            <a:r>
              <a:rPr kumimoji="1"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62B626-E33E-4670-9D82-657305ECA0EA}"/>
              </a:ext>
            </a:extLst>
          </p:cNvPr>
          <p:cNvSpPr txBox="1"/>
          <p:nvPr/>
        </p:nvSpPr>
        <p:spPr>
          <a:xfrm>
            <a:off x="3909527" y="1133341"/>
            <a:ext cx="4440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かんが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9B5CC7-4266-4F51-A31D-33B81AF29BD6}"/>
              </a:ext>
            </a:extLst>
          </p:cNvPr>
          <p:cNvSpPr txBox="1"/>
          <p:nvPr/>
        </p:nvSpPr>
        <p:spPr>
          <a:xfrm>
            <a:off x="1821022" y="2989542"/>
            <a:ext cx="5033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200" dirty="0"/>
              <a:t>がっこう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57AF60-7E8B-4EDD-8D36-584BBB341441}"/>
              </a:ext>
            </a:extLst>
          </p:cNvPr>
          <p:cNvSpPr txBox="1"/>
          <p:nvPr/>
        </p:nvSpPr>
        <p:spPr>
          <a:xfrm>
            <a:off x="1506697" y="4600753"/>
            <a:ext cx="2580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まち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65D3B1-2326-4CF1-B974-950E8A8DE560}"/>
              </a:ext>
            </a:extLst>
          </p:cNvPr>
          <p:cNvSpPr txBox="1"/>
          <p:nvPr/>
        </p:nvSpPr>
        <p:spPr>
          <a:xfrm>
            <a:off x="8659972" y="2989542"/>
            <a:ext cx="14763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じゅぎょう　　　　　おうよう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B6ACDB-7811-45D5-8B69-EDF7570BB7D9}"/>
              </a:ext>
            </a:extLst>
          </p:cNvPr>
          <p:cNvSpPr txBox="1"/>
          <p:nvPr/>
        </p:nvSpPr>
        <p:spPr>
          <a:xfrm>
            <a:off x="8408435" y="4494581"/>
            <a:ext cx="19203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dirty="0"/>
              <a:t>こま　　　　　　　ひと　　　　あんない</a:t>
            </a:r>
          </a:p>
        </p:txBody>
      </p:sp>
    </p:spTree>
    <p:extLst>
      <p:ext uri="{BB962C8B-B14F-4D97-AF65-F5344CB8AC3E}">
        <p14:creationId xmlns:p14="http://schemas.microsoft.com/office/powerpoint/2010/main" val="287464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オレンジがかった赤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Dデジタル教科書体">
      <a:majorFont>
        <a:latin typeface="UD デジタル 教科書体 NP-B"/>
        <a:ea typeface="UD デジタル 教科書体 NP-B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683</Words>
  <Application>Microsoft Office PowerPoint</Application>
  <PresentationFormat>ワイド画面</PresentationFormat>
  <Paragraphs>213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UD デジタル 教科書体 NK-R</vt:lpstr>
      <vt:lpstr>UD デジタル 教科書体 NP-B</vt:lpstr>
      <vt:lpstr>游ゴシック</vt:lpstr>
      <vt:lpstr>Arial</vt:lpstr>
      <vt:lpstr>Times New Roman</vt:lpstr>
      <vt:lpstr>Office テーマ</vt:lpstr>
      <vt:lpstr> Sotaを使ったロボットプログラミングをしよう！ </vt:lpstr>
      <vt:lpstr>コミュニケーションロボット「Sota」は、なにができるの？</vt:lpstr>
      <vt:lpstr>Sotaについているもの</vt:lpstr>
      <vt:lpstr>Sotaができること</vt:lpstr>
      <vt:lpstr>Sotaができること</vt:lpstr>
      <vt:lpstr>フローチャートでプログラミングの練習をしよう</vt:lpstr>
      <vt:lpstr>ブロックプログラミングの練習をしよう①</vt:lpstr>
      <vt:lpstr>ブロックプログラミングの練習をしよう②</vt:lpstr>
      <vt:lpstr>みんなでプログラミングをしよう</vt:lpstr>
      <vt:lpstr>ワークシート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使ってみよう！ Sotaとはじめるブロックプログラミング </dc:title>
  <dc:creator>ZettaLinx</dc:creator>
  <cp:lastModifiedBy>ZettaLinx</cp:lastModifiedBy>
  <cp:revision>1</cp:revision>
  <dcterms:created xsi:type="dcterms:W3CDTF">2020-01-29T02:38:42Z</dcterms:created>
  <dcterms:modified xsi:type="dcterms:W3CDTF">2021-02-03T05:29:03Z</dcterms:modified>
  <cp:version>1</cp:version>
</cp:coreProperties>
</file>